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31"/>
  </p:notesMasterIdLst>
  <p:sldIdLst>
    <p:sldId id="256" r:id="rId2"/>
    <p:sldId id="259" r:id="rId3"/>
    <p:sldId id="263" r:id="rId4"/>
    <p:sldId id="264" r:id="rId5"/>
    <p:sldId id="265" r:id="rId6"/>
    <p:sldId id="266" r:id="rId7"/>
    <p:sldId id="267" r:id="rId8"/>
    <p:sldId id="269" r:id="rId9"/>
    <p:sldId id="270" r:id="rId10"/>
    <p:sldId id="271" r:id="rId11"/>
    <p:sldId id="282" r:id="rId12"/>
    <p:sldId id="274" r:id="rId13"/>
    <p:sldId id="273" r:id="rId14"/>
    <p:sldId id="283" r:id="rId15"/>
    <p:sldId id="276" r:id="rId16"/>
    <p:sldId id="277" r:id="rId17"/>
    <p:sldId id="284" r:id="rId18"/>
    <p:sldId id="279" r:id="rId19"/>
    <p:sldId id="280" r:id="rId20"/>
    <p:sldId id="291" r:id="rId21"/>
    <p:sldId id="289" r:id="rId22"/>
    <p:sldId id="285" r:id="rId23"/>
    <p:sldId id="286" r:id="rId24"/>
    <p:sldId id="287" r:id="rId25"/>
    <p:sldId id="288" r:id="rId26"/>
    <p:sldId id="293" r:id="rId27"/>
    <p:sldId id="294" r:id="rId28"/>
    <p:sldId id="295" r:id="rId29"/>
    <p:sldId id="29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latin typeface="Century Gothic" pitchFamily="34" charset="0"/>
              </a:defRPr>
            </a:pPr>
            <a:r>
              <a:rPr lang="en-US" sz="2800" dirty="0" smtClean="0">
                <a:latin typeface="Century Gothic" pitchFamily="34" charset="0"/>
              </a:rPr>
              <a:t>Canadian</a:t>
            </a:r>
            <a:r>
              <a:rPr lang="en-US" sz="2800" baseline="0" dirty="0" smtClean="0">
                <a:latin typeface="Century Gothic" pitchFamily="34" charset="0"/>
              </a:rPr>
              <a:t> Workforce 2007</a:t>
            </a:r>
            <a:endParaRPr lang="en-US" sz="2800" dirty="0">
              <a:latin typeface="Century Gothic" pitchFamily="34" charset="0"/>
            </a:endParaRPr>
          </a:p>
        </c:rich>
      </c:tx>
      <c:layout/>
    </c:title>
    <c:view3D>
      <c:rotX val="30"/>
      <c:perspective val="30"/>
    </c:view3D>
    <c:plotArea>
      <c:layout/>
      <c:pie3DChart>
        <c:varyColors val="1"/>
        <c:ser>
          <c:idx val="0"/>
          <c:order val="0"/>
          <c:tx>
            <c:strRef>
              <c:f>Sheet1!$B$1</c:f>
              <c:strCache>
                <c:ptCount val="1"/>
                <c:pt idx="0">
                  <c:v>Sales</c:v>
                </c:pt>
              </c:strCache>
            </c:strRef>
          </c:tx>
          <c:cat>
            <c:strRef>
              <c:f>Sheet1!$A$2:$A$5</c:f>
              <c:strCache>
                <c:ptCount val="4"/>
                <c:pt idx="0">
                  <c:v>Baby Boomers</c:v>
                </c:pt>
                <c:pt idx="1">
                  <c:v>Traditionalists</c:v>
                </c:pt>
                <c:pt idx="2">
                  <c:v>Generation X</c:v>
                </c:pt>
                <c:pt idx="3">
                  <c:v>Millennials</c:v>
                </c:pt>
              </c:strCache>
            </c:strRef>
          </c:cat>
          <c:val>
            <c:numRef>
              <c:f>Sheet1!$B$2:$B$5</c:f>
              <c:numCache>
                <c:formatCode>0.00%</c:formatCode>
                <c:ptCount val="4"/>
                <c:pt idx="0">
                  <c:v>0.45</c:v>
                </c:pt>
                <c:pt idx="1">
                  <c:v>6.0000000000000032E-2</c:v>
                </c:pt>
                <c:pt idx="2">
                  <c:v>0.22000000000000008</c:v>
                </c:pt>
                <c:pt idx="3">
                  <c:v>0.27</c:v>
                </c:pt>
              </c:numCache>
            </c:numRef>
          </c:val>
        </c:ser>
      </c:pie3DChart>
    </c:plotArea>
    <c:legend>
      <c:legendPos val="r"/>
      <c:layout/>
      <c:txPr>
        <a:bodyPr/>
        <a:lstStyle/>
        <a:p>
          <a:pPr>
            <a:defRPr sz="1800" b="1"/>
          </a:pPr>
          <a:endParaRPr lang="en-US"/>
        </a:p>
      </c:txPr>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ADA19F-457F-4CEF-A8EF-FD790EC0DF8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6D963A15-8FD4-4AFC-88F5-95DEA7019823}">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relaxedInset"/>
        </a:sp3d>
      </dgm:spPr>
      <dgm:t>
        <a:bodyPr/>
        <a:lstStyle/>
        <a:p>
          <a:r>
            <a:rPr lang="en-US" b="1" dirty="0" smtClean="0"/>
            <a:t>Northern College</a:t>
          </a:r>
          <a:endParaRPr lang="en-US" b="1" dirty="0"/>
        </a:p>
      </dgm:t>
    </dgm:pt>
    <dgm:pt modelId="{849FF14A-5C89-4390-A002-E5951C9FB43A}" type="parTrans" cxnId="{DB57D0AE-BB2F-4795-9D20-0DD86BAEDEE5}">
      <dgm:prSet/>
      <dgm:spPr/>
      <dgm:t>
        <a:bodyPr/>
        <a:lstStyle/>
        <a:p>
          <a:endParaRPr lang="en-US"/>
        </a:p>
      </dgm:t>
    </dgm:pt>
    <dgm:pt modelId="{9E70FE84-E8A2-4665-B235-E2534CF7E6FF}" type="sibTrans" cxnId="{DB57D0AE-BB2F-4795-9D20-0DD86BAEDEE5}">
      <dgm:prSet/>
      <dgm:spPr/>
      <dgm:t>
        <a:bodyPr/>
        <a:lstStyle/>
        <a:p>
          <a:endParaRPr lang="en-US"/>
        </a:p>
      </dgm:t>
    </dgm:pt>
    <dgm:pt modelId="{2C5669C8-81EB-44EB-8E20-0E80A803883F}">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b="1" dirty="0" smtClean="0"/>
            <a:t>Traditionalists</a:t>
          </a:r>
        </a:p>
        <a:p>
          <a:pPr algn="ctr"/>
          <a:r>
            <a:rPr lang="en-US" b="1" dirty="0" smtClean="0"/>
            <a:t>Born 1932-1945</a:t>
          </a:r>
          <a:endParaRPr lang="en-US" b="1" dirty="0"/>
        </a:p>
      </dgm:t>
    </dgm:pt>
    <dgm:pt modelId="{3C0C9F35-AB9D-4827-AB7E-539638CD8BCF}" type="parTrans" cxnId="{4ABB4A5D-F13F-4BF7-8B9C-DCBFDFC8E952}">
      <dgm:prSet/>
      <dgm:spPr/>
      <dgm:t>
        <a:bodyPr/>
        <a:lstStyle/>
        <a:p>
          <a:endParaRPr lang="en-US"/>
        </a:p>
      </dgm:t>
    </dgm:pt>
    <dgm:pt modelId="{D049C21A-7802-4467-9AD2-2653EB28AF7E}" type="sibTrans" cxnId="{4ABB4A5D-F13F-4BF7-8B9C-DCBFDFC8E952}">
      <dgm:prSet/>
      <dgm:spPr/>
      <dgm:t>
        <a:bodyPr/>
        <a:lstStyle/>
        <a:p>
          <a:endParaRPr lang="en-US"/>
        </a:p>
      </dgm:t>
    </dgm:pt>
    <dgm:pt modelId="{F9446376-79D4-4182-A097-58C09F36754F}">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smtClean="0"/>
            <a:t>Baby Boomers</a:t>
          </a:r>
        </a:p>
        <a:p>
          <a:r>
            <a:rPr lang="en-US" b="1" dirty="0" smtClean="0"/>
            <a:t>Born 1946 - 1964</a:t>
          </a:r>
          <a:endParaRPr lang="en-US" b="1" dirty="0"/>
        </a:p>
      </dgm:t>
    </dgm:pt>
    <dgm:pt modelId="{CA86CA27-352D-45A3-9538-7094F53309D0}" type="parTrans" cxnId="{B4F123C0-CBC9-4630-82B1-2C8D8A42F4C6}">
      <dgm:prSet/>
      <dgm:spPr/>
      <dgm:t>
        <a:bodyPr/>
        <a:lstStyle/>
        <a:p>
          <a:endParaRPr lang="en-US"/>
        </a:p>
      </dgm:t>
    </dgm:pt>
    <dgm:pt modelId="{1A16566B-C7CA-4A65-AC81-3FB0D21DD97B}" type="sibTrans" cxnId="{B4F123C0-CBC9-4630-82B1-2C8D8A42F4C6}">
      <dgm:prSet/>
      <dgm:spPr/>
      <dgm:t>
        <a:bodyPr/>
        <a:lstStyle/>
        <a:p>
          <a:endParaRPr lang="en-US"/>
        </a:p>
      </dgm:t>
    </dgm:pt>
    <dgm:pt modelId="{E09928E3-A475-46BD-A3A6-D37141596E40}">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smtClean="0"/>
            <a:t>Generation X</a:t>
          </a:r>
        </a:p>
        <a:p>
          <a:r>
            <a:rPr lang="en-US" b="1" dirty="0" smtClean="0"/>
            <a:t>Born 1965 - 1979</a:t>
          </a:r>
          <a:endParaRPr lang="en-US" b="1" dirty="0"/>
        </a:p>
      </dgm:t>
    </dgm:pt>
    <dgm:pt modelId="{EEEA98BB-C557-47CE-8BFD-E03D0DA93FBD}" type="parTrans" cxnId="{AD53B45C-C52D-40AB-9048-A77B87C87AB0}">
      <dgm:prSet/>
      <dgm:spPr/>
      <dgm:t>
        <a:bodyPr/>
        <a:lstStyle/>
        <a:p>
          <a:endParaRPr lang="en-US"/>
        </a:p>
      </dgm:t>
    </dgm:pt>
    <dgm:pt modelId="{6ED199C2-3DBE-493D-A1A3-69D3A88AFD24}" type="sibTrans" cxnId="{AD53B45C-C52D-40AB-9048-A77B87C87AB0}">
      <dgm:prSet/>
      <dgm:spPr/>
      <dgm:t>
        <a:bodyPr/>
        <a:lstStyle/>
        <a:p>
          <a:endParaRPr lang="en-US"/>
        </a:p>
      </dgm:t>
    </dgm:pt>
    <dgm:pt modelId="{0369B84D-6929-4D04-9416-8FCB4E654BC2}">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err="1" smtClean="0"/>
            <a:t>Millennials</a:t>
          </a:r>
          <a:r>
            <a:rPr lang="en-US" b="1" dirty="0" smtClean="0"/>
            <a:t> </a:t>
          </a:r>
        </a:p>
        <a:p>
          <a:r>
            <a:rPr lang="en-US" b="1" dirty="0" smtClean="0"/>
            <a:t>Born 1980 – 1998</a:t>
          </a:r>
          <a:endParaRPr lang="en-US" b="1" dirty="0"/>
        </a:p>
      </dgm:t>
    </dgm:pt>
    <dgm:pt modelId="{3E92963E-8C03-43C0-B107-16F58D3C8E76}" type="parTrans" cxnId="{15829D92-C61C-4FD0-A001-E470A8ECFEC9}">
      <dgm:prSet/>
      <dgm:spPr/>
      <dgm:t>
        <a:bodyPr/>
        <a:lstStyle/>
        <a:p>
          <a:endParaRPr lang="en-US"/>
        </a:p>
      </dgm:t>
    </dgm:pt>
    <dgm:pt modelId="{A2726CC0-8556-4F5D-AB26-00611C129FBB}" type="sibTrans" cxnId="{15829D92-C61C-4FD0-A001-E470A8ECFEC9}">
      <dgm:prSet/>
      <dgm:spPr/>
      <dgm:t>
        <a:bodyPr/>
        <a:lstStyle/>
        <a:p>
          <a:endParaRPr lang="en-US"/>
        </a:p>
      </dgm:t>
    </dgm:pt>
    <dgm:pt modelId="{8E4D5FF5-B143-47F9-B27E-6303B125D028}" type="pres">
      <dgm:prSet presAssocID="{68ADA19F-457F-4CEF-A8EF-FD790EC0DF8E}" presName="diagram" presStyleCnt="0">
        <dgm:presLayoutVars>
          <dgm:chMax val="1"/>
          <dgm:dir/>
          <dgm:animLvl val="ctr"/>
          <dgm:resizeHandles val="exact"/>
        </dgm:presLayoutVars>
      </dgm:prSet>
      <dgm:spPr/>
      <dgm:t>
        <a:bodyPr/>
        <a:lstStyle/>
        <a:p>
          <a:endParaRPr lang="en-US"/>
        </a:p>
      </dgm:t>
    </dgm:pt>
    <dgm:pt modelId="{C1956004-9006-40FC-97FF-6F8FF555492A}" type="pres">
      <dgm:prSet presAssocID="{68ADA19F-457F-4CEF-A8EF-FD790EC0DF8E}" presName="matrix" presStyleCnt="0"/>
      <dgm:spPr/>
    </dgm:pt>
    <dgm:pt modelId="{F46485E6-4C1B-4D4E-BEE1-ED8F6E78FBE2}" type="pres">
      <dgm:prSet presAssocID="{68ADA19F-457F-4CEF-A8EF-FD790EC0DF8E}" presName="tile1" presStyleLbl="node1" presStyleIdx="0" presStyleCnt="4" custLinFactNeighborX="-2500" custLinFactNeighborY="-1250"/>
      <dgm:spPr/>
      <dgm:t>
        <a:bodyPr/>
        <a:lstStyle/>
        <a:p>
          <a:endParaRPr lang="en-US"/>
        </a:p>
      </dgm:t>
    </dgm:pt>
    <dgm:pt modelId="{0F066489-410E-42DF-8392-3618719C6F5E}" type="pres">
      <dgm:prSet presAssocID="{68ADA19F-457F-4CEF-A8EF-FD790EC0DF8E}" presName="tile1text" presStyleLbl="node1" presStyleIdx="0" presStyleCnt="4">
        <dgm:presLayoutVars>
          <dgm:chMax val="0"/>
          <dgm:chPref val="0"/>
          <dgm:bulletEnabled val="1"/>
        </dgm:presLayoutVars>
      </dgm:prSet>
      <dgm:spPr/>
      <dgm:t>
        <a:bodyPr/>
        <a:lstStyle/>
        <a:p>
          <a:endParaRPr lang="en-US"/>
        </a:p>
      </dgm:t>
    </dgm:pt>
    <dgm:pt modelId="{7C9EA70F-C04F-40D5-8E71-2A1688882943}" type="pres">
      <dgm:prSet presAssocID="{68ADA19F-457F-4CEF-A8EF-FD790EC0DF8E}" presName="tile2" presStyleLbl="node1" presStyleIdx="1" presStyleCnt="4"/>
      <dgm:spPr/>
      <dgm:t>
        <a:bodyPr/>
        <a:lstStyle/>
        <a:p>
          <a:endParaRPr lang="en-US"/>
        </a:p>
      </dgm:t>
    </dgm:pt>
    <dgm:pt modelId="{5369FBDC-F4DA-42A3-8144-DCB1023C7FEB}" type="pres">
      <dgm:prSet presAssocID="{68ADA19F-457F-4CEF-A8EF-FD790EC0DF8E}" presName="tile2text" presStyleLbl="node1" presStyleIdx="1" presStyleCnt="4">
        <dgm:presLayoutVars>
          <dgm:chMax val="0"/>
          <dgm:chPref val="0"/>
          <dgm:bulletEnabled val="1"/>
        </dgm:presLayoutVars>
      </dgm:prSet>
      <dgm:spPr/>
      <dgm:t>
        <a:bodyPr/>
        <a:lstStyle/>
        <a:p>
          <a:endParaRPr lang="en-US"/>
        </a:p>
      </dgm:t>
    </dgm:pt>
    <dgm:pt modelId="{09A623F1-F42D-467B-AEDD-5406D5969EB8}" type="pres">
      <dgm:prSet presAssocID="{68ADA19F-457F-4CEF-A8EF-FD790EC0DF8E}" presName="tile3" presStyleLbl="node1" presStyleIdx="2" presStyleCnt="4"/>
      <dgm:spPr/>
      <dgm:t>
        <a:bodyPr/>
        <a:lstStyle/>
        <a:p>
          <a:endParaRPr lang="en-US"/>
        </a:p>
      </dgm:t>
    </dgm:pt>
    <dgm:pt modelId="{5459FF4C-5C76-43E1-8A24-CA59926150FB}" type="pres">
      <dgm:prSet presAssocID="{68ADA19F-457F-4CEF-A8EF-FD790EC0DF8E}" presName="tile3text" presStyleLbl="node1" presStyleIdx="2" presStyleCnt="4">
        <dgm:presLayoutVars>
          <dgm:chMax val="0"/>
          <dgm:chPref val="0"/>
          <dgm:bulletEnabled val="1"/>
        </dgm:presLayoutVars>
      </dgm:prSet>
      <dgm:spPr/>
      <dgm:t>
        <a:bodyPr/>
        <a:lstStyle/>
        <a:p>
          <a:endParaRPr lang="en-US"/>
        </a:p>
      </dgm:t>
    </dgm:pt>
    <dgm:pt modelId="{F3879274-B71F-4A82-A569-CFAB20D1326E}" type="pres">
      <dgm:prSet presAssocID="{68ADA19F-457F-4CEF-A8EF-FD790EC0DF8E}" presName="tile4" presStyleLbl="node1" presStyleIdx="3" presStyleCnt="4"/>
      <dgm:spPr/>
      <dgm:t>
        <a:bodyPr/>
        <a:lstStyle/>
        <a:p>
          <a:endParaRPr lang="en-US"/>
        </a:p>
      </dgm:t>
    </dgm:pt>
    <dgm:pt modelId="{F1093F1B-6E37-4C7E-8788-7552EE60FC72}" type="pres">
      <dgm:prSet presAssocID="{68ADA19F-457F-4CEF-A8EF-FD790EC0DF8E}" presName="tile4text" presStyleLbl="node1" presStyleIdx="3" presStyleCnt="4">
        <dgm:presLayoutVars>
          <dgm:chMax val="0"/>
          <dgm:chPref val="0"/>
          <dgm:bulletEnabled val="1"/>
        </dgm:presLayoutVars>
      </dgm:prSet>
      <dgm:spPr/>
      <dgm:t>
        <a:bodyPr/>
        <a:lstStyle/>
        <a:p>
          <a:endParaRPr lang="en-US"/>
        </a:p>
      </dgm:t>
    </dgm:pt>
    <dgm:pt modelId="{E67EE9FD-0E92-4974-AC7A-DDB36684666D}" type="pres">
      <dgm:prSet presAssocID="{68ADA19F-457F-4CEF-A8EF-FD790EC0DF8E}" presName="centerTile" presStyleLbl="fgShp" presStyleIdx="0" presStyleCnt="1">
        <dgm:presLayoutVars>
          <dgm:chMax val="0"/>
          <dgm:chPref val="0"/>
        </dgm:presLayoutVars>
      </dgm:prSet>
      <dgm:spPr/>
      <dgm:t>
        <a:bodyPr/>
        <a:lstStyle/>
        <a:p>
          <a:endParaRPr lang="en-US"/>
        </a:p>
      </dgm:t>
    </dgm:pt>
  </dgm:ptLst>
  <dgm:cxnLst>
    <dgm:cxn modelId="{720E487B-7192-4F4E-A948-737313ED5F4B}" type="presOf" srcId="{2C5669C8-81EB-44EB-8E20-0E80A803883F}" destId="{0F066489-410E-42DF-8392-3618719C6F5E}" srcOrd="1" destOrd="0" presId="urn:microsoft.com/office/officeart/2005/8/layout/matrix1"/>
    <dgm:cxn modelId="{AD53B45C-C52D-40AB-9048-A77B87C87AB0}" srcId="{6D963A15-8FD4-4AFC-88F5-95DEA7019823}" destId="{E09928E3-A475-46BD-A3A6-D37141596E40}" srcOrd="2" destOrd="0" parTransId="{EEEA98BB-C557-47CE-8BFD-E03D0DA93FBD}" sibTransId="{6ED199C2-3DBE-493D-A1A3-69D3A88AFD24}"/>
    <dgm:cxn modelId="{03A0403C-7AC3-4BF3-A7A3-8ADD8246B4B4}" type="presOf" srcId="{0369B84D-6929-4D04-9416-8FCB4E654BC2}" destId="{F1093F1B-6E37-4C7E-8788-7552EE60FC72}" srcOrd="1" destOrd="0" presId="urn:microsoft.com/office/officeart/2005/8/layout/matrix1"/>
    <dgm:cxn modelId="{15829D92-C61C-4FD0-A001-E470A8ECFEC9}" srcId="{6D963A15-8FD4-4AFC-88F5-95DEA7019823}" destId="{0369B84D-6929-4D04-9416-8FCB4E654BC2}" srcOrd="3" destOrd="0" parTransId="{3E92963E-8C03-43C0-B107-16F58D3C8E76}" sibTransId="{A2726CC0-8556-4F5D-AB26-00611C129FBB}"/>
    <dgm:cxn modelId="{E7BCBD2F-0767-4363-91A7-5CA0BD1AE7D6}" type="presOf" srcId="{F9446376-79D4-4182-A097-58C09F36754F}" destId="{7C9EA70F-C04F-40D5-8E71-2A1688882943}" srcOrd="0" destOrd="0" presId="urn:microsoft.com/office/officeart/2005/8/layout/matrix1"/>
    <dgm:cxn modelId="{0CD95A6D-1CC0-4DE5-A7EB-506076065A88}" type="presOf" srcId="{E09928E3-A475-46BD-A3A6-D37141596E40}" destId="{5459FF4C-5C76-43E1-8A24-CA59926150FB}" srcOrd="1" destOrd="0" presId="urn:microsoft.com/office/officeart/2005/8/layout/matrix1"/>
    <dgm:cxn modelId="{B4F123C0-CBC9-4630-82B1-2C8D8A42F4C6}" srcId="{6D963A15-8FD4-4AFC-88F5-95DEA7019823}" destId="{F9446376-79D4-4182-A097-58C09F36754F}" srcOrd="1" destOrd="0" parTransId="{CA86CA27-352D-45A3-9538-7094F53309D0}" sibTransId="{1A16566B-C7CA-4A65-AC81-3FB0D21DD97B}"/>
    <dgm:cxn modelId="{91A65DBE-0ABE-4A5F-ABA5-CF33FA1399B9}" type="presOf" srcId="{0369B84D-6929-4D04-9416-8FCB4E654BC2}" destId="{F3879274-B71F-4A82-A569-CFAB20D1326E}" srcOrd="0" destOrd="0" presId="urn:microsoft.com/office/officeart/2005/8/layout/matrix1"/>
    <dgm:cxn modelId="{2AAE3FFD-0B1A-4292-8908-4E21B2D0842B}" type="presOf" srcId="{68ADA19F-457F-4CEF-A8EF-FD790EC0DF8E}" destId="{8E4D5FF5-B143-47F9-B27E-6303B125D028}" srcOrd="0" destOrd="0" presId="urn:microsoft.com/office/officeart/2005/8/layout/matrix1"/>
    <dgm:cxn modelId="{4ABB4A5D-F13F-4BF7-8B9C-DCBFDFC8E952}" srcId="{6D963A15-8FD4-4AFC-88F5-95DEA7019823}" destId="{2C5669C8-81EB-44EB-8E20-0E80A803883F}" srcOrd="0" destOrd="0" parTransId="{3C0C9F35-AB9D-4827-AB7E-539638CD8BCF}" sibTransId="{D049C21A-7802-4467-9AD2-2653EB28AF7E}"/>
    <dgm:cxn modelId="{DB57D0AE-BB2F-4795-9D20-0DD86BAEDEE5}" srcId="{68ADA19F-457F-4CEF-A8EF-FD790EC0DF8E}" destId="{6D963A15-8FD4-4AFC-88F5-95DEA7019823}" srcOrd="0" destOrd="0" parTransId="{849FF14A-5C89-4390-A002-E5951C9FB43A}" sibTransId="{9E70FE84-E8A2-4665-B235-E2534CF7E6FF}"/>
    <dgm:cxn modelId="{772AEC71-9724-4471-A96A-20C95CBAE3F9}" type="presOf" srcId="{E09928E3-A475-46BD-A3A6-D37141596E40}" destId="{09A623F1-F42D-467B-AEDD-5406D5969EB8}" srcOrd="0" destOrd="0" presId="urn:microsoft.com/office/officeart/2005/8/layout/matrix1"/>
    <dgm:cxn modelId="{8CBBD0D4-BF77-4493-882F-865AB676E6B7}" type="presOf" srcId="{6D963A15-8FD4-4AFC-88F5-95DEA7019823}" destId="{E67EE9FD-0E92-4974-AC7A-DDB36684666D}" srcOrd="0" destOrd="0" presId="urn:microsoft.com/office/officeart/2005/8/layout/matrix1"/>
    <dgm:cxn modelId="{BF3FC96F-5F24-4F94-B146-9124A600BB27}" type="presOf" srcId="{F9446376-79D4-4182-A097-58C09F36754F}" destId="{5369FBDC-F4DA-42A3-8144-DCB1023C7FEB}" srcOrd="1" destOrd="0" presId="urn:microsoft.com/office/officeart/2005/8/layout/matrix1"/>
    <dgm:cxn modelId="{E8D00130-388C-49E6-B94F-F246102A9CED}" type="presOf" srcId="{2C5669C8-81EB-44EB-8E20-0E80A803883F}" destId="{F46485E6-4C1B-4D4E-BEE1-ED8F6E78FBE2}" srcOrd="0" destOrd="0" presId="urn:microsoft.com/office/officeart/2005/8/layout/matrix1"/>
    <dgm:cxn modelId="{3F0B464E-9C4D-4FFC-8AFE-DDAD06789B2C}" type="presParOf" srcId="{8E4D5FF5-B143-47F9-B27E-6303B125D028}" destId="{C1956004-9006-40FC-97FF-6F8FF555492A}" srcOrd="0" destOrd="0" presId="urn:microsoft.com/office/officeart/2005/8/layout/matrix1"/>
    <dgm:cxn modelId="{BF740BE8-FA21-45B0-BF7C-EA5FEE80BFA5}" type="presParOf" srcId="{C1956004-9006-40FC-97FF-6F8FF555492A}" destId="{F46485E6-4C1B-4D4E-BEE1-ED8F6E78FBE2}" srcOrd="0" destOrd="0" presId="urn:microsoft.com/office/officeart/2005/8/layout/matrix1"/>
    <dgm:cxn modelId="{855DD2C2-3ED0-4B19-8D36-6B380CAA2BBD}" type="presParOf" srcId="{C1956004-9006-40FC-97FF-6F8FF555492A}" destId="{0F066489-410E-42DF-8392-3618719C6F5E}" srcOrd="1" destOrd="0" presId="urn:microsoft.com/office/officeart/2005/8/layout/matrix1"/>
    <dgm:cxn modelId="{C48C1741-979A-44F8-9716-D65889EBC585}" type="presParOf" srcId="{C1956004-9006-40FC-97FF-6F8FF555492A}" destId="{7C9EA70F-C04F-40D5-8E71-2A1688882943}" srcOrd="2" destOrd="0" presId="urn:microsoft.com/office/officeart/2005/8/layout/matrix1"/>
    <dgm:cxn modelId="{1BB74BF6-804F-43F2-9010-CB643CD6B172}" type="presParOf" srcId="{C1956004-9006-40FC-97FF-6F8FF555492A}" destId="{5369FBDC-F4DA-42A3-8144-DCB1023C7FEB}" srcOrd="3" destOrd="0" presId="urn:microsoft.com/office/officeart/2005/8/layout/matrix1"/>
    <dgm:cxn modelId="{933BBD26-4D6A-41CF-9287-400313F97CB0}" type="presParOf" srcId="{C1956004-9006-40FC-97FF-6F8FF555492A}" destId="{09A623F1-F42D-467B-AEDD-5406D5969EB8}" srcOrd="4" destOrd="0" presId="urn:microsoft.com/office/officeart/2005/8/layout/matrix1"/>
    <dgm:cxn modelId="{79720F29-72BB-47F6-9925-25D4034D14D5}" type="presParOf" srcId="{C1956004-9006-40FC-97FF-6F8FF555492A}" destId="{5459FF4C-5C76-43E1-8A24-CA59926150FB}" srcOrd="5" destOrd="0" presId="urn:microsoft.com/office/officeart/2005/8/layout/matrix1"/>
    <dgm:cxn modelId="{3BD9150A-FDA0-45E0-A17B-CDBD267B91B2}" type="presParOf" srcId="{C1956004-9006-40FC-97FF-6F8FF555492A}" destId="{F3879274-B71F-4A82-A569-CFAB20D1326E}" srcOrd="6" destOrd="0" presId="urn:microsoft.com/office/officeart/2005/8/layout/matrix1"/>
    <dgm:cxn modelId="{0DB14C13-13D8-4CEB-BDAA-51D3EAE2C8CC}" type="presParOf" srcId="{C1956004-9006-40FC-97FF-6F8FF555492A}" destId="{F1093F1B-6E37-4C7E-8788-7552EE60FC72}" srcOrd="7" destOrd="0" presId="urn:microsoft.com/office/officeart/2005/8/layout/matrix1"/>
    <dgm:cxn modelId="{4242769B-96DB-4473-87B7-0C5210789267}" type="presParOf" srcId="{8E4D5FF5-B143-47F9-B27E-6303B125D028}" destId="{E67EE9FD-0E92-4974-AC7A-DDB36684666D}"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6485E6-4C1B-4D4E-BEE1-ED8F6E78FBE2}">
      <dsp:nvSpPr>
        <dsp:cNvPr id="0" name=""/>
        <dsp:cNvSpPr/>
      </dsp:nvSpPr>
      <dsp:spPr>
        <a:xfrm rot="16200000">
          <a:off x="501650" y="-501650"/>
          <a:ext cx="2044700" cy="3048000"/>
        </a:xfrm>
        <a:prstGeom prst="round1Rect">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b="1" kern="1200" dirty="0" smtClean="0"/>
            <a:t>Traditionalists</a:t>
          </a:r>
        </a:p>
        <a:p>
          <a:pPr lvl="0" algn="ctr" defTabSz="1111250">
            <a:lnSpc>
              <a:spcPct val="90000"/>
            </a:lnSpc>
            <a:spcBef>
              <a:spcPct val="0"/>
            </a:spcBef>
            <a:spcAft>
              <a:spcPct val="35000"/>
            </a:spcAft>
          </a:pPr>
          <a:r>
            <a:rPr lang="en-US" sz="2500" b="1" kern="1200" dirty="0" smtClean="0"/>
            <a:t>Born 1932-1945</a:t>
          </a:r>
          <a:endParaRPr lang="en-US" sz="2500" b="1" kern="1200" dirty="0"/>
        </a:p>
      </dsp:txBody>
      <dsp:txXfrm rot="16200000">
        <a:off x="757237" y="-757237"/>
        <a:ext cx="1533525" cy="3048000"/>
      </dsp:txXfrm>
    </dsp:sp>
    <dsp:sp modelId="{7C9EA70F-C04F-40D5-8E71-2A1688882943}">
      <dsp:nvSpPr>
        <dsp:cNvPr id="0" name=""/>
        <dsp:cNvSpPr/>
      </dsp:nvSpPr>
      <dsp:spPr>
        <a:xfrm>
          <a:off x="3048000" y="0"/>
          <a:ext cx="3048000" cy="2044700"/>
        </a:xfrm>
        <a:prstGeom prst="round1Rect">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b="1" kern="1200" dirty="0" smtClean="0"/>
            <a:t>Baby Boomers</a:t>
          </a:r>
        </a:p>
        <a:p>
          <a:pPr lvl="0" algn="ctr" defTabSz="1111250">
            <a:lnSpc>
              <a:spcPct val="90000"/>
            </a:lnSpc>
            <a:spcBef>
              <a:spcPct val="0"/>
            </a:spcBef>
            <a:spcAft>
              <a:spcPct val="35000"/>
            </a:spcAft>
          </a:pPr>
          <a:r>
            <a:rPr lang="en-US" sz="2500" b="1" kern="1200" dirty="0" smtClean="0"/>
            <a:t>Born 1946 - 1964</a:t>
          </a:r>
          <a:endParaRPr lang="en-US" sz="2500" b="1" kern="1200" dirty="0"/>
        </a:p>
      </dsp:txBody>
      <dsp:txXfrm>
        <a:off x="3048000" y="0"/>
        <a:ext cx="3048000" cy="1533525"/>
      </dsp:txXfrm>
    </dsp:sp>
    <dsp:sp modelId="{09A623F1-F42D-467B-AEDD-5406D5969EB8}">
      <dsp:nvSpPr>
        <dsp:cNvPr id="0" name=""/>
        <dsp:cNvSpPr/>
      </dsp:nvSpPr>
      <dsp:spPr>
        <a:xfrm rot="10800000">
          <a:off x="0" y="2044700"/>
          <a:ext cx="3048000" cy="2044700"/>
        </a:xfrm>
        <a:prstGeom prst="round1Rect">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b="1" kern="1200" dirty="0" smtClean="0"/>
            <a:t>Generation X</a:t>
          </a:r>
        </a:p>
        <a:p>
          <a:pPr lvl="0" algn="ctr" defTabSz="1111250">
            <a:lnSpc>
              <a:spcPct val="90000"/>
            </a:lnSpc>
            <a:spcBef>
              <a:spcPct val="0"/>
            </a:spcBef>
            <a:spcAft>
              <a:spcPct val="35000"/>
            </a:spcAft>
          </a:pPr>
          <a:r>
            <a:rPr lang="en-US" sz="2500" b="1" kern="1200" dirty="0" smtClean="0"/>
            <a:t>Born 1965 - 1979</a:t>
          </a:r>
          <a:endParaRPr lang="en-US" sz="2500" b="1" kern="1200" dirty="0"/>
        </a:p>
      </dsp:txBody>
      <dsp:txXfrm rot="10800000">
        <a:off x="0" y="2555874"/>
        <a:ext cx="3048000" cy="1533525"/>
      </dsp:txXfrm>
    </dsp:sp>
    <dsp:sp modelId="{F3879274-B71F-4A82-A569-CFAB20D1326E}">
      <dsp:nvSpPr>
        <dsp:cNvPr id="0" name=""/>
        <dsp:cNvSpPr/>
      </dsp:nvSpPr>
      <dsp:spPr>
        <a:xfrm rot="5400000">
          <a:off x="3549650" y="1543049"/>
          <a:ext cx="2044700" cy="3048000"/>
        </a:xfrm>
        <a:prstGeom prst="round1Rect">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b="1" kern="1200" dirty="0" err="1" smtClean="0"/>
            <a:t>Millennials</a:t>
          </a:r>
          <a:r>
            <a:rPr lang="en-US" sz="2500" b="1" kern="1200" dirty="0" smtClean="0"/>
            <a:t> </a:t>
          </a:r>
        </a:p>
        <a:p>
          <a:pPr lvl="0" algn="ctr" defTabSz="1111250">
            <a:lnSpc>
              <a:spcPct val="90000"/>
            </a:lnSpc>
            <a:spcBef>
              <a:spcPct val="0"/>
            </a:spcBef>
            <a:spcAft>
              <a:spcPct val="35000"/>
            </a:spcAft>
          </a:pPr>
          <a:r>
            <a:rPr lang="en-US" sz="2500" b="1" kern="1200" dirty="0" smtClean="0"/>
            <a:t>Born 1980 – 1998</a:t>
          </a:r>
          <a:endParaRPr lang="en-US" sz="2500" b="1" kern="1200" dirty="0"/>
        </a:p>
      </dsp:txBody>
      <dsp:txXfrm rot="5400000">
        <a:off x="3805237" y="1798637"/>
        <a:ext cx="1533525" cy="3048000"/>
      </dsp:txXfrm>
    </dsp:sp>
    <dsp:sp modelId="{E67EE9FD-0E92-4974-AC7A-DDB36684666D}">
      <dsp:nvSpPr>
        <dsp:cNvPr id="0" name=""/>
        <dsp:cNvSpPr/>
      </dsp:nvSpPr>
      <dsp:spPr>
        <a:xfrm>
          <a:off x="2133600" y="1533525"/>
          <a:ext cx="1828800" cy="1022350"/>
        </a:xfrm>
        <a:prstGeom prst="roundRect">
          <a:avLst/>
        </a:prstGeom>
        <a:solidFill>
          <a:schemeClr val="accent1">
            <a:tint val="60000"/>
            <a:hueOff val="0"/>
            <a:satOff val="0"/>
            <a:lumOff val="0"/>
            <a:alphaOff val="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prst="relaxedInset"/>
        </a:sp3d>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Northern College</a:t>
          </a:r>
          <a:endParaRPr lang="en-US" sz="2500" b="1" kern="1200" dirty="0"/>
        </a:p>
      </dsp:txBody>
      <dsp:txXfrm>
        <a:off x="2133600" y="1533525"/>
        <a:ext cx="1828800" cy="102235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CD3F07-0376-4D40-AC33-FA25B00EAC0C}" type="datetimeFigureOut">
              <a:rPr lang="en-US" smtClean="0"/>
              <a:pPr/>
              <a:t>6/8/2010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272E17-F951-446E-A17B-3762E3FD474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Would each generation</a:t>
            </a:r>
            <a:r>
              <a:rPr lang="en-US" baseline="0" dirty="0" smtClean="0"/>
              <a:t> from every site please share one major event  starting with porcupine…</a:t>
            </a:r>
            <a:endParaRPr lang="en-US" dirty="0"/>
          </a:p>
        </p:txBody>
      </p:sp>
      <p:sp>
        <p:nvSpPr>
          <p:cNvPr id="4" name="Slide Number Placeholder 3"/>
          <p:cNvSpPr>
            <a:spLocks noGrp="1"/>
          </p:cNvSpPr>
          <p:nvPr>
            <p:ph type="sldNum" sz="quarter" idx="10"/>
          </p:nvPr>
        </p:nvSpPr>
        <p:spPr/>
        <p:txBody>
          <a:bodyPr/>
          <a:lstStyle/>
          <a:p>
            <a:fld id="{6F272E17-F951-446E-A17B-3762E3FD4749}"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272E17-F951-446E-A17B-3762E3FD4749}"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 can see each</a:t>
            </a:r>
            <a:r>
              <a:rPr lang="en-US" baseline="0" dirty="0" smtClean="0"/>
              <a:t> group brings a strengths, we take a look at all of these positive words pertaining to the workplace  and we see that every generation brings to the table its on unique and valuable strength.  We’re luck to have all four generations at the college, it provides a diverse and unique skill set to draw from.  </a:t>
            </a:r>
            <a:endParaRPr lang="en-US" dirty="0"/>
          </a:p>
        </p:txBody>
      </p:sp>
      <p:sp>
        <p:nvSpPr>
          <p:cNvPr id="4" name="Slide Number Placeholder 3"/>
          <p:cNvSpPr>
            <a:spLocks noGrp="1"/>
          </p:cNvSpPr>
          <p:nvPr>
            <p:ph type="sldNum" sz="quarter" idx="10"/>
          </p:nvPr>
        </p:nvSpPr>
        <p:spPr/>
        <p:txBody>
          <a:bodyPr/>
          <a:lstStyle/>
          <a:p>
            <a:fld id="{6F272E17-F951-446E-A17B-3762E3FD4749}"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70F04CC-0D75-4DD9-AF47-6EDD75E68C9A}" type="datetimeFigureOut">
              <a:rPr lang="en-US" smtClean="0"/>
              <a:pPr/>
              <a:t>6/8/2010</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B8BF234-DA78-4915-BDFD-377C7A1B3BF7}"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70F04CC-0D75-4DD9-AF47-6EDD75E68C9A}" type="datetimeFigureOut">
              <a:rPr lang="en-US" smtClean="0"/>
              <a:pPr/>
              <a:t>6/8/2010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8BF234-DA78-4915-BDFD-377C7A1B3B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70F04CC-0D75-4DD9-AF47-6EDD75E68C9A}" type="datetimeFigureOut">
              <a:rPr lang="en-US" smtClean="0"/>
              <a:pPr/>
              <a:t>6/8/2010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8BF234-DA78-4915-BDFD-377C7A1B3BF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70F04CC-0D75-4DD9-AF47-6EDD75E68C9A}" type="datetimeFigureOut">
              <a:rPr lang="en-US" smtClean="0"/>
              <a:pPr/>
              <a:t>6/8/2010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8BF234-DA78-4915-BDFD-377C7A1B3B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70F04CC-0D75-4DD9-AF47-6EDD75E68C9A}" type="datetimeFigureOut">
              <a:rPr lang="en-US" smtClean="0"/>
              <a:pPr/>
              <a:t>6/8/2010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8BF234-DA78-4915-BDFD-377C7A1B3BF7}"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70F04CC-0D75-4DD9-AF47-6EDD75E68C9A}" type="datetimeFigureOut">
              <a:rPr lang="en-US" smtClean="0"/>
              <a:pPr/>
              <a:t>6/8/2010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B8BF234-DA78-4915-BDFD-377C7A1B3B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70F04CC-0D75-4DD9-AF47-6EDD75E68C9A}" type="datetimeFigureOut">
              <a:rPr lang="en-US" smtClean="0"/>
              <a:pPr/>
              <a:t>6/8/2010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B8BF234-DA78-4915-BDFD-377C7A1B3B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70F04CC-0D75-4DD9-AF47-6EDD75E68C9A}" type="datetimeFigureOut">
              <a:rPr lang="en-US" smtClean="0"/>
              <a:pPr/>
              <a:t>6/8/2010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B8BF234-DA78-4915-BDFD-377C7A1B3B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70F04CC-0D75-4DD9-AF47-6EDD75E68C9A}" type="datetimeFigureOut">
              <a:rPr lang="en-US" smtClean="0"/>
              <a:pPr/>
              <a:t>6/8/2010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B8BF234-DA78-4915-BDFD-377C7A1B3BF7}"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70F04CC-0D75-4DD9-AF47-6EDD75E68C9A}" type="datetimeFigureOut">
              <a:rPr lang="en-US" smtClean="0"/>
              <a:pPr/>
              <a:t>6/8/2010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B8BF234-DA78-4915-BDFD-377C7A1B3B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70F04CC-0D75-4DD9-AF47-6EDD75E68C9A}" type="datetimeFigureOut">
              <a:rPr lang="en-US" smtClean="0"/>
              <a:pPr/>
              <a:t>6/8/2010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B8BF234-DA78-4915-BDFD-377C7A1B3BF7}"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70F04CC-0D75-4DD9-AF47-6EDD75E68C9A}" type="datetimeFigureOut">
              <a:rPr lang="en-US" smtClean="0"/>
              <a:pPr/>
              <a:t>6/8/2010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B8BF234-DA78-4915-BDFD-377C7A1B3BF7}"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youtube.com/watch?v=dGCJ46vyR9o&amp;feature=player_embedde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r>
              <a:rPr lang="en-US" dirty="0" smtClean="0"/>
              <a:t>Relating &amp; Communicating</a:t>
            </a:r>
            <a:endParaRPr lang="en-US" dirty="0"/>
          </a:p>
        </p:txBody>
      </p:sp>
      <p:sp>
        <p:nvSpPr>
          <p:cNvPr id="3" name="Subtitle 2"/>
          <p:cNvSpPr>
            <a:spLocks noGrp="1"/>
          </p:cNvSpPr>
          <p:nvPr>
            <p:ph type="subTitle" idx="1"/>
          </p:nvPr>
        </p:nvSpPr>
        <p:spPr/>
        <p:txBody>
          <a:bodyPr/>
          <a:lstStyle/>
          <a:p>
            <a:r>
              <a:rPr lang="en-US" dirty="0" smtClean="0"/>
              <a:t>Addressing Generational Diversity in the Classroom </a:t>
            </a:r>
            <a:endParaRPr lang="en-US" dirty="0"/>
          </a:p>
        </p:txBody>
      </p:sp>
      <p:sp>
        <p:nvSpPr>
          <p:cNvPr id="4" name="Footer Placeholder 3"/>
          <p:cNvSpPr>
            <a:spLocks noGrp="1"/>
          </p:cNvSpPr>
          <p:nvPr>
            <p:ph type="ftr" sz="quarter" idx="11"/>
          </p:nvPr>
        </p:nvSpPr>
        <p:spPr/>
        <p:txBody>
          <a:bodyPr/>
          <a:lstStyle/>
          <a:p>
            <a:r>
              <a:rPr lang="en-US" dirty="0" smtClean="0"/>
              <a:t>This presentation was adapted from Irvine, K. </a:t>
            </a:r>
            <a:r>
              <a:rPr lang="en-US" i="1" dirty="0" smtClean="0"/>
              <a:t>Engaging the Generations. </a:t>
            </a:r>
            <a:r>
              <a:rPr lang="en-US" dirty="0" smtClean="0"/>
              <a:t>For, Sundance Consulting Inc. </a:t>
            </a:r>
          </a:p>
          <a:p>
            <a:endParaRPr lang="en-US" dirty="0"/>
          </a:p>
        </p:txBody>
      </p:sp>
      <p:pic>
        <p:nvPicPr>
          <p:cNvPr id="6" name="Picture 5" descr="Generation-Gap4.png"/>
          <p:cNvPicPr>
            <a:picLocks noChangeAspect="1"/>
          </p:cNvPicPr>
          <p:nvPr/>
        </p:nvPicPr>
        <p:blipFill>
          <a:blip r:embed="rId3" cstate="print"/>
          <a:stretch>
            <a:fillRect/>
          </a:stretch>
        </p:blipFill>
        <p:spPr>
          <a:xfrm>
            <a:off x="3962400" y="2590800"/>
            <a:ext cx="3733800" cy="312039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Others are Saying…</a:t>
            </a:r>
            <a:endParaRPr lang="en-US" dirty="0"/>
          </a:p>
        </p:txBody>
      </p:sp>
      <p:graphicFrame>
        <p:nvGraphicFramePr>
          <p:cNvPr id="4" name="Content Placeholder 3"/>
          <p:cNvGraphicFramePr>
            <a:graphicFrameLocks noGrp="1"/>
          </p:cNvGraphicFramePr>
          <p:nvPr>
            <p:ph idx="1"/>
          </p:nvPr>
        </p:nvGraphicFramePr>
        <p:xfrm>
          <a:off x="1435100" y="1447800"/>
          <a:ext cx="7499349" cy="3576320"/>
        </p:xfrm>
        <a:graphic>
          <a:graphicData uri="http://schemas.openxmlformats.org/drawingml/2006/table">
            <a:tbl>
              <a:tblPr firstRow="1" bandRow="1">
                <a:effectLst>
                  <a:outerShdw blurRad="50800" dist="38100" dir="5400000" algn="t" rotWithShape="0">
                    <a:prstClr val="black">
                      <a:alpha val="40000"/>
                    </a:prstClr>
                  </a:outerShdw>
                </a:effectLst>
                <a:tableStyleId>{F5AB1C69-6EDB-4FF4-983F-18BD219EF322}</a:tableStyleId>
              </a:tblPr>
              <a:tblGrid>
                <a:gridCol w="2499783"/>
                <a:gridCol w="2499783"/>
                <a:gridCol w="2499783"/>
              </a:tblGrid>
              <a:tr h="370840">
                <a:tc>
                  <a:txBody>
                    <a:bodyPr/>
                    <a:lstStyle/>
                    <a:p>
                      <a:r>
                        <a:rPr kumimoji="0" lang="en-US" sz="1800" b="1" kern="1200" baseline="0" dirty="0" smtClean="0">
                          <a:solidFill>
                            <a:schemeClr val="lt1"/>
                          </a:solidFill>
                          <a:latin typeface="+mn-lt"/>
                          <a:ea typeface="+mn-ea"/>
                          <a:cs typeface="+mn-cs"/>
                        </a:rPr>
                        <a:t>Baby Boomers Say:</a:t>
                      </a:r>
                    </a:p>
                    <a:p>
                      <a:r>
                        <a:rPr kumimoji="0" lang="en-US" sz="1800" b="1" kern="1200" baseline="0" dirty="0" smtClean="0">
                          <a:solidFill>
                            <a:schemeClr val="lt1"/>
                          </a:solidFill>
                          <a:latin typeface="+mn-lt"/>
                          <a:ea typeface="+mn-ea"/>
                          <a:cs typeface="+mn-cs"/>
                        </a:rPr>
                        <a:t>They….</a:t>
                      </a:r>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kumimoji="0" lang="en-US" sz="1800" b="1" kern="1200" baseline="0" dirty="0" smtClean="0">
                          <a:solidFill>
                            <a:schemeClr val="lt1"/>
                          </a:solidFill>
                          <a:latin typeface="+mn-lt"/>
                          <a:ea typeface="+mn-ea"/>
                          <a:cs typeface="+mn-cs"/>
                        </a:rPr>
                        <a:t>Gen </a:t>
                      </a:r>
                      <a:r>
                        <a:rPr kumimoji="0" lang="en-US" sz="1800" b="1" kern="1200" baseline="0" dirty="0" err="1" smtClean="0">
                          <a:solidFill>
                            <a:schemeClr val="lt1"/>
                          </a:solidFill>
                          <a:latin typeface="+mn-lt"/>
                          <a:ea typeface="+mn-ea"/>
                          <a:cs typeface="+mn-cs"/>
                        </a:rPr>
                        <a:t>Xers</a:t>
                      </a:r>
                      <a:r>
                        <a:rPr kumimoji="0" lang="en-US" sz="1800" b="1" kern="1200" baseline="0" dirty="0" smtClean="0">
                          <a:solidFill>
                            <a:schemeClr val="lt1"/>
                          </a:solidFill>
                          <a:latin typeface="+mn-lt"/>
                          <a:ea typeface="+mn-ea"/>
                          <a:cs typeface="+mn-cs"/>
                        </a:rPr>
                        <a:t> Say:</a:t>
                      </a:r>
                    </a:p>
                    <a:p>
                      <a:r>
                        <a:rPr kumimoji="0" lang="en-US" sz="1800" b="1" kern="1200" baseline="0" dirty="0" smtClean="0">
                          <a:solidFill>
                            <a:schemeClr val="lt1"/>
                          </a:solidFill>
                          <a:latin typeface="+mn-lt"/>
                          <a:ea typeface="+mn-ea"/>
                          <a:cs typeface="+mn-cs"/>
                        </a:rPr>
                        <a:t>They ….</a:t>
                      </a:r>
                      <a:endParaRPr lang="en-US" dirty="0"/>
                    </a:p>
                  </a:txBody>
                  <a:tcPr>
                    <a:lnL w="12700" cmpd="sng">
                      <a:noFill/>
                    </a:lnL>
                  </a:tcPr>
                </a:tc>
                <a:tc>
                  <a:txBody>
                    <a:bodyPr/>
                    <a:lstStyle/>
                    <a:p>
                      <a:r>
                        <a:rPr kumimoji="0" lang="en-US" sz="1800" b="1" kern="1200" baseline="0" dirty="0" err="1" smtClean="0">
                          <a:solidFill>
                            <a:schemeClr val="lt1"/>
                          </a:solidFill>
                          <a:latin typeface="+mn-lt"/>
                          <a:ea typeface="+mn-ea"/>
                          <a:cs typeface="+mn-cs"/>
                        </a:rPr>
                        <a:t>Millennials</a:t>
                      </a:r>
                      <a:r>
                        <a:rPr kumimoji="0" lang="en-US" sz="1800" b="1" kern="1200" baseline="0" dirty="0" smtClean="0">
                          <a:solidFill>
                            <a:schemeClr val="lt1"/>
                          </a:solidFill>
                          <a:latin typeface="+mn-lt"/>
                          <a:ea typeface="+mn-ea"/>
                          <a:cs typeface="+mn-cs"/>
                        </a:rPr>
                        <a:t> Say:</a:t>
                      </a:r>
                    </a:p>
                    <a:p>
                      <a:r>
                        <a:rPr kumimoji="0" lang="en-US" sz="1800" b="1" kern="1200" baseline="0" dirty="0" smtClean="0">
                          <a:solidFill>
                            <a:schemeClr val="lt1"/>
                          </a:solidFill>
                          <a:latin typeface="+mn-lt"/>
                          <a:ea typeface="+mn-ea"/>
                          <a:cs typeface="+mn-cs"/>
                        </a:rPr>
                        <a:t>They…</a:t>
                      </a:r>
                      <a:endParaRPr lang="en-US" dirty="0"/>
                    </a:p>
                  </a:txBody>
                  <a:tcPr/>
                </a:tc>
              </a:tr>
              <a:tr h="370840">
                <a:tc>
                  <a:txBody>
                    <a:bodyPr/>
                    <a:lstStyle/>
                    <a:p>
                      <a:r>
                        <a:rPr kumimoji="0" lang="en-US" sz="1800" kern="1200" baseline="0" dirty="0" smtClean="0">
                          <a:solidFill>
                            <a:schemeClr val="dk1"/>
                          </a:solidFill>
                          <a:latin typeface="+mn-lt"/>
                          <a:ea typeface="+mn-ea"/>
                          <a:cs typeface="+mn-cs"/>
                        </a:rPr>
                        <a:t>are dictatorial</a:t>
                      </a:r>
                      <a:endParaRPr lang="en-US" dirty="0"/>
                    </a:p>
                  </a:txBody>
                  <a:tcPr>
                    <a:lnT w="38100" cmpd="sng">
                      <a:noFill/>
                    </a:lnT>
                  </a:tcPr>
                </a:tc>
                <a:tc>
                  <a:txBody>
                    <a:bodyPr/>
                    <a:lstStyle/>
                    <a:p>
                      <a:r>
                        <a:rPr lang="en-US" dirty="0" smtClean="0"/>
                        <a:t> </a:t>
                      </a:r>
                      <a:r>
                        <a:rPr kumimoji="0" lang="en-US" sz="1800" kern="1200" baseline="0" dirty="0" smtClean="0">
                          <a:solidFill>
                            <a:schemeClr val="dk1"/>
                          </a:solidFill>
                          <a:latin typeface="+mn-lt"/>
                          <a:ea typeface="+mn-ea"/>
                          <a:cs typeface="+mn-cs"/>
                        </a:rPr>
                        <a:t>are too set in their</a:t>
                      </a:r>
                    </a:p>
                    <a:p>
                      <a:r>
                        <a:rPr kumimoji="0" lang="en-US" sz="1800" kern="1200" baseline="0" dirty="0" smtClean="0">
                          <a:solidFill>
                            <a:schemeClr val="dk1"/>
                          </a:solidFill>
                          <a:latin typeface="+mn-lt"/>
                          <a:ea typeface="+mn-ea"/>
                          <a:cs typeface="+mn-cs"/>
                        </a:rPr>
                        <a:t>ways</a:t>
                      </a:r>
                      <a:endParaRPr lang="en-US" dirty="0"/>
                    </a:p>
                  </a:txBody>
                  <a:tcPr/>
                </a:tc>
                <a:tc>
                  <a:txBody>
                    <a:bodyPr/>
                    <a:lstStyle/>
                    <a:p>
                      <a:r>
                        <a:rPr kumimoji="0" lang="en-US" sz="1800" kern="1200" baseline="0" dirty="0" smtClean="0">
                          <a:solidFill>
                            <a:schemeClr val="dk1"/>
                          </a:solidFill>
                          <a:latin typeface="+mn-lt"/>
                          <a:ea typeface="+mn-ea"/>
                          <a:cs typeface="+mn-cs"/>
                        </a:rPr>
                        <a:t>are trustworthy</a:t>
                      </a:r>
                      <a:endParaRPr lang="en-US" dirty="0"/>
                    </a:p>
                  </a:txBody>
                  <a:tcPr/>
                </a:tc>
              </a:tr>
              <a:tr h="370840">
                <a:tc>
                  <a:txBody>
                    <a:bodyPr/>
                    <a:lstStyle/>
                    <a:p>
                      <a:r>
                        <a:rPr kumimoji="0" lang="en-US" sz="1800" kern="1200" baseline="0" dirty="0" smtClean="0">
                          <a:solidFill>
                            <a:schemeClr val="dk1"/>
                          </a:solidFill>
                          <a:latin typeface="+mn-lt"/>
                          <a:ea typeface="+mn-ea"/>
                          <a:cs typeface="+mn-cs"/>
                        </a:rPr>
                        <a:t>are rigid, they need to adapt better to</a:t>
                      </a:r>
                    </a:p>
                    <a:p>
                      <a:r>
                        <a:rPr kumimoji="0" lang="en-US" sz="1800" kern="1200" baseline="0" dirty="0" smtClean="0">
                          <a:solidFill>
                            <a:schemeClr val="dk1"/>
                          </a:solidFill>
                          <a:latin typeface="+mn-lt"/>
                          <a:ea typeface="+mn-ea"/>
                          <a:cs typeface="+mn-cs"/>
                        </a:rPr>
                        <a:t>change</a:t>
                      </a:r>
                      <a:endParaRPr lang="en-US" dirty="0"/>
                    </a:p>
                  </a:txBody>
                  <a:tcPr/>
                </a:tc>
                <a:tc>
                  <a:txBody>
                    <a:bodyPr/>
                    <a:lstStyle/>
                    <a:p>
                      <a:r>
                        <a:rPr kumimoji="0" lang="en-US" sz="1800" kern="1200" baseline="0" dirty="0" smtClean="0">
                          <a:solidFill>
                            <a:schemeClr val="dk1"/>
                          </a:solidFill>
                          <a:latin typeface="+mn-lt"/>
                          <a:ea typeface="+mn-ea"/>
                          <a:cs typeface="+mn-cs"/>
                        </a:rPr>
                        <a:t>learn how to use</a:t>
                      </a:r>
                    </a:p>
                    <a:p>
                      <a:r>
                        <a:rPr kumimoji="0" lang="en-US" sz="1800" kern="1200" baseline="0" dirty="0" smtClean="0">
                          <a:solidFill>
                            <a:schemeClr val="dk1"/>
                          </a:solidFill>
                          <a:latin typeface="+mn-lt"/>
                          <a:ea typeface="+mn-ea"/>
                          <a:cs typeface="+mn-cs"/>
                        </a:rPr>
                        <a:t>your email</a:t>
                      </a:r>
                      <a:endParaRPr lang="en-US" dirty="0"/>
                    </a:p>
                  </a:txBody>
                  <a:tcPr/>
                </a:tc>
                <a:tc>
                  <a:txBody>
                    <a:bodyPr/>
                    <a:lstStyle/>
                    <a:p>
                      <a:r>
                        <a:rPr kumimoji="0" lang="en-US" sz="1800" kern="1200" baseline="0" dirty="0" smtClean="0">
                          <a:solidFill>
                            <a:schemeClr val="dk1"/>
                          </a:solidFill>
                          <a:latin typeface="+mn-lt"/>
                          <a:ea typeface="+mn-ea"/>
                          <a:cs typeface="+mn-cs"/>
                        </a:rPr>
                        <a:t>are good leaders</a:t>
                      </a:r>
                      <a:endParaRPr lang="en-US" dirty="0"/>
                    </a:p>
                  </a:txBody>
                  <a:tcPr/>
                </a:tc>
              </a:tr>
              <a:tr h="370840">
                <a:tc>
                  <a:txBody>
                    <a:bodyPr/>
                    <a:lstStyle/>
                    <a:p>
                      <a:r>
                        <a:rPr lang="en-US" dirty="0" smtClean="0"/>
                        <a:t>are inhibited/narrow minded</a:t>
                      </a:r>
                      <a:endParaRPr lang="en-US" dirty="0"/>
                    </a:p>
                  </a:txBody>
                  <a:tcPr/>
                </a:tc>
                <a:tc>
                  <a:txBody>
                    <a:bodyPr/>
                    <a:lstStyle/>
                    <a:p>
                      <a:r>
                        <a:rPr kumimoji="0" lang="en-US" sz="1800" kern="1200" baseline="0" dirty="0" smtClean="0">
                          <a:solidFill>
                            <a:schemeClr val="dk1"/>
                          </a:solidFill>
                          <a:latin typeface="+mn-lt"/>
                          <a:ea typeface="+mn-ea"/>
                          <a:cs typeface="+mn-cs"/>
                        </a:rPr>
                        <a:t>have all the money</a:t>
                      </a:r>
                      <a:endParaRPr lang="en-US" dirty="0"/>
                    </a:p>
                  </a:txBody>
                  <a:tcPr/>
                </a:tc>
                <a:tc>
                  <a:txBody>
                    <a:bodyPr/>
                    <a:lstStyle/>
                    <a:p>
                      <a:r>
                        <a:rPr kumimoji="0" lang="en-US" sz="1800" kern="1200" baseline="0" dirty="0" smtClean="0">
                          <a:solidFill>
                            <a:schemeClr val="dk1"/>
                          </a:solidFill>
                          <a:latin typeface="+mn-lt"/>
                          <a:ea typeface="+mn-ea"/>
                          <a:cs typeface="+mn-cs"/>
                        </a:rPr>
                        <a:t>are brave</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a:p>
                  </a:txBody>
                  <a:tcPr/>
                </a:tc>
              </a:tr>
              <a:tr h="370840">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llege-students-collegiate_~ks2061.jpg"/>
          <p:cNvPicPr>
            <a:picLocks noGrp="1" noChangeAspect="1"/>
          </p:cNvPicPr>
          <p:nvPr>
            <p:ph idx="1"/>
          </p:nvPr>
        </p:nvPicPr>
        <p:blipFill>
          <a:blip r:embed="rId2" cstate="print"/>
          <a:stretch>
            <a:fillRect/>
          </a:stretch>
        </p:blipFill>
        <p:spPr>
          <a:xfrm>
            <a:off x="3886200" y="1295400"/>
            <a:ext cx="3886200" cy="3329178"/>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Title 1"/>
          <p:cNvSpPr>
            <a:spLocks noGrp="1"/>
          </p:cNvSpPr>
          <p:nvPr>
            <p:ph type="title"/>
          </p:nvPr>
        </p:nvSpPr>
        <p:spPr/>
        <p:txBody>
          <a:bodyPr/>
          <a:lstStyle/>
          <a:p>
            <a:r>
              <a:rPr lang="en-US" dirty="0" smtClean="0"/>
              <a:t>Baby Boomers </a:t>
            </a:r>
            <a:endParaRPr lang="en-US" dirty="0"/>
          </a:p>
        </p:txBody>
      </p:sp>
      <p:pic>
        <p:nvPicPr>
          <p:cNvPr id="6" name="Picture 5" descr="Laboratory_research_at_Queen_Elizabeth_College,_1960s_(Ref__Q_PH3_46-67).jpg"/>
          <p:cNvPicPr>
            <a:picLocks noChangeAspect="1"/>
          </p:cNvPicPr>
          <p:nvPr/>
        </p:nvPicPr>
        <p:blipFill>
          <a:blip r:embed="rId3" cstate="print"/>
          <a:stretch>
            <a:fillRect/>
          </a:stretch>
        </p:blipFill>
        <p:spPr>
          <a:xfrm>
            <a:off x="1600200" y="2667000"/>
            <a:ext cx="2717040" cy="2133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7" name="Picture 6" descr="dammasch68class.jpg"/>
          <p:cNvPicPr>
            <a:picLocks noChangeAspect="1"/>
          </p:cNvPicPr>
          <p:nvPr/>
        </p:nvPicPr>
        <p:blipFill>
          <a:blip r:embed="rId4" cstate="print"/>
          <a:stretch>
            <a:fillRect/>
          </a:stretch>
        </p:blipFill>
        <p:spPr>
          <a:xfrm>
            <a:off x="4419600" y="3810000"/>
            <a:ext cx="4172707" cy="28003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Live to Work</a:t>
            </a:r>
            <a:br>
              <a:rPr lang="en-US" b="1" dirty="0" smtClean="0"/>
            </a:br>
            <a:r>
              <a:rPr lang="en-US" b="1" dirty="0" smtClean="0"/>
              <a:t>Career = Self Worth</a:t>
            </a:r>
            <a:br>
              <a:rPr lang="en-US" b="1" dirty="0" smtClean="0"/>
            </a:br>
            <a:endParaRPr lang="en-US" dirty="0"/>
          </a:p>
        </p:txBody>
      </p:sp>
      <p:sp>
        <p:nvSpPr>
          <p:cNvPr id="3" name="Content Placeholder 2"/>
          <p:cNvSpPr>
            <a:spLocks noGrp="1"/>
          </p:cNvSpPr>
          <p:nvPr>
            <p:ph idx="1"/>
          </p:nvPr>
        </p:nvSpPr>
        <p:spPr/>
        <p:txBody>
          <a:bodyPr>
            <a:normAutofit/>
          </a:bodyPr>
          <a:lstStyle/>
          <a:p>
            <a:r>
              <a:rPr lang="en-US" dirty="0" smtClean="0"/>
              <a:t>Participative management</a:t>
            </a:r>
          </a:p>
          <a:p>
            <a:r>
              <a:rPr lang="en-US" dirty="0" smtClean="0"/>
              <a:t>Loyalty to the team</a:t>
            </a:r>
          </a:p>
          <a:p>
            <a:r>
              <a:rPr lang="en-US" i="1" dirty="0" smtClean="0"/>
              <a:t>“I am my job.”</a:t>
            </a:r>
          </a:p>
          <a:p>
            <a:r>
              <a:rPr lang="en-US" dirty="0" smtClean="0"/>
              <a:t>Politically connected at work</a:t>
            </a:r>
          </a:p>
          <a:p>
            <a:r>
              <a:rPr lang="en-US" dirty="0" smtClean="0"/>
              <a:t>Challenge the rules</a:t>
            </a:r>
          </a:p>
          <a:p>
            <a:r>
              <a:rPr lang="en-US" dirty="0" smtClean="0"/>
              <a:t>Push to change everything</a:t>
            </a:r>
          </a:p>
          <a:p>
            <a:r>
              <a:rPr lang="en-US" dirty="0" smtClean="0"/>
              <a:t>Process over results</a:t>
            </a:r>
          </a:p>
          <a:p>
            <a:r>
              <a:rPr lang="en-US" dirty="0" smtClean="0"/>
              <a:t>Hesitant to engage in conflict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Others are Saying…</a:t>
            </a:r>
            <a:endParaRPr lang="en-US" dirty="0"/>
          </a:p>
        </p:txBody>
      </p:sp>
      <p:graphicFrame>
        <p:nvGraphicFramePr>
          <p:cNvPr id="4" name="Content Placeholder 3"/>
          <p:cNvGraphicFramePr>
            <a:graphicFrameLocks noGrp="1"/>
          </p:cNvGraphicFramePr>
          <p:nvPr>
            <p:ph idx="1"/>
          </p:nvPr>
        </p:nvGraphicFramePr>
        <p:xfrm>
          <a:off x="1435100" y="1447800"/>
          <a:ext cx="7499349" cy="4124960"/>
        </p:xfrm>
        <a:graphic>
          <a:graphicData uri="http://schemas.openxmlformats.org/drawingml/2006/table">
            <a:tbl>
              <a:tblPr firstRow="1" bandRow="1">
                <a:effectLst>
                  <a:outerShdw blurRad="50800" dist="38100" dir="5400000" algn="t" rotWithShape="0">
                    <a:prstClr val="black">
                      <a:alpha val="40000"/>
                    </a:prstClr>
                  </a:outerShdw>
                </a:effectLst>
                <a:tableStyleId>{F5AB1C69-6EDB-4FF4-983F-18BD219EF322}</a:tableStyleId>
              </a:tblPr>
              <a:tblGrid>
                <a:gridCol w="2499783"/>
                <a:gridCol w="2499783"/>
                <a:gridCol w="2499783"/>
              </a:tblGrid>
              <a:tr h="370840">
                <a:tc>
                  <a:txBody>
                    <a:bodyPr/>
                    <a:lstStyle/>
                    <a:p>
                      <a:r>
                        <a:rPr kumimoji="0" lang="en-US" sz="1800" b="1" kern="1200" baseline="0" dirty="0" smtClean="0">
                          <a:solidFill>
                            <a:schemeClr val="lt1"/>
                          </a:solidFill>
                          <a:latin typeface="+mn-lt"/>
                          <a:ea typeface="+mn-ea"/>
                          <a:cs typeface="+mn-cs"/>
                        </a:rPr>
                        <a:t>Traditionalists Say:</a:t>
                      </a:r>
                    </a:p>
                    <a:p>
                      <a:r>
                        <a:rPr kumimoji="0" lang="en-US" sz="1800" b="1" kern="1200" baseline="0" dirty="0" smtClean="0">
                          <a:solidFill>
                            <a:schemeClr val="lt1"/>
                          </a:solidFill>
                          <a:latin typeface="+mn-lt"/>
                          <a:ea typeface="+mn-ea"/>
                          <a:cs typeface="+mn-cs"/>
                        </a:rPr>
                        <a:t>They….</a:t>
                      </a:r>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kumimoji="0" lang="en-US" sz="1800" b="1" kern="1200" baseline="0" dirty="0" smtClean="0">
                          <a:solidFill>
                            <a:schemeClr val="lt1"/>
                          </a:solidFill>
                          <a:latin typeface="+mn-lt"/>
                          <a:ea typeface="+mn-ea"/>
                          <a:cs typeface="+mn-cs"/>
                        </a:rPr>
                        <a:t>Gen </a:t>
                      </a:r>
                      <a:r>
                        <a:rPr kumimoji="0" lang="en-US" sz="1800" b="1" kern="1200" baseline="0" dirty="0" err="1" smtClean="0">
                          <a:solidFill>
                            <a:schemeClr val="lt1"/>
                          </a:solidFill>
                          <a:latin typeface="+mn-lt"/>
                          <a:ea typeface="+mn-ea"/>
                          <a:cs typeface="+mn-cs"/>
                        </a:rPr>
                        <a:t>Xers</a:t>
                      </a:r>
                      <a:r>
                        <a:rPr kumimoji="0" lang="en-US" sz="1800" b="1" kern="1200" baseline="0" dirty="0" smtClean="0">
                          <a:solidFill>
                            <a:schemeClr val="lt1"/>
                          </a:solidFill>
                          <a:latin typeface="+mn-lt"/>
                          <a:ea typeface="+mn-ea"/>
                          <a:cs typeface="+mn-cs"/>
                        </a:rPr>
                        <a:t> Say:</a:t>
                      </a:r>
                    </a:p>
                    <a:p>
                      <a:r>
                        <a:rPr kumimoji="0" lang="en-US" sz="1800" b="1" kern="1200" baseline="0" dirty="0" smtClean="0">
                          <a:solidFill>
                            <a:schemeClr val="lt1"/>
                          </a:solidFill>
                          <a:latin typeface="+mn-lt"/>
                          <a:ea typeface="+mn-ea"/>
                          <a:cs typeface="+mn-cs"/>
                        </a:rPr>
                        <a:t>They ….</a:t>
                      </a:r>
                      <a:endParaRPr lang="en-US" dirty="0"/>
                    </a:p>
                  </a:txBody>
                  <a:tcPr>
                    <a:lnL w="12700" cmpd="sng">
                      <a:noFill/>
                    </a:lnL>
                  </a:tcPr>
                </a:tc>
                <a:tc>
                  <a:txBody>
                    <a:bodyPr/>
                    <a:lstStyle/>
                    <a:p>
                      <a:r>
                        <a:rPr kumimoji="0" lang="en-US" sz="1800" b="1" kern="1200" baseline="0" dirty="0" err="1" smtClean="0">
                          <a:solidFill>
                            <a:schemeClr val="lt1"/>
                          </a:solidFill>
                          <a:latin typeface="+mn-lt"/>
                          <a:ea typeface="+mn-ea"/>
                          <a:cs typeface="+mn-cs"/>
                        </a:rPr>
                        <a:t>Millennials</a:t>
                      </a:r>
                      <a:r>
                        <a:rPr kumimoji="0" lang="en-US" sz="1800" b="1" kern="1200" baseline="0" dirty="0" smtClean="0">
                          <a:solidFill>
                            <a:schemeClr val="lt1"/>
                          </a:solidFill>
                          <a:latin typeface="+mn-lt"/>
                          <a:ea typeface="+mn-ea"/>
                          <a:cs typeface="+mn-cs"/>
                        </a:rPr>
                        <a:t> Say:</a:t>
                      </a:r>
                    </a:p>
                    <a:p>
                      <a:r>
                        <a:rPr kumimoji="0" lang="en-US" sz="1800" b="1" kern="1200" baseline="0" dirty="0" smtClean="0">
                          <a:solidFill>
                            <a:schemeClr val="lt1"/>
                          </a:solidFill>
                          <a:latin typeface="+mn-lt"/>
                          <a:ea typeface="+mn-ea"/>
                          <a:cs typeface="+mn-cs"/>
                        </a:rPr>
                        <a:t>They…</a:t>
                      </a:r>
                      <a:endParaRPr lang="en-US" dirty="0"/>
                    </a:p>
                  </a:txBody>
                  <a:tcPr/>
                </a:tc>
              </a:tr>
              <a:tr h="370840">
                <a:tc>
                  <a:txBody>
                    <a:bodyPr/>
                    <a:lstStyle/>
                    <a:p>
                      <a:r>
                        <a:rPr kumimoji="0" lang="en-US" sz="1800" kern="1200" baseline="0" dirty="0" smtClean="0">
                          <a:solidFill>
                            <a:schemeClr val="dk1"/>
                          </a:solidFill>
                          <a:latin typeface="+mn-lt"/>
                          <a:ea typeface="+mn-ea"/>
                          <a:cs typeface="+mn-cs"/>
                        </a:rPr>
                        <a:t>talk about things</a:t>
                      </a:r>
                    </a:p>
                    <a:p>
                      <a:r>
                        <a:rPr kumimoji="0" lang="en-US" sz="1800" kern="1200" baseline="0" dirty="0" smtClean="0">
                          <a:solidFill>
                            <a:schemeClr val="dk1"/>
                          </a:solidFill>
                          <a:latin typeface="+mn-lt"/>
                          <a:ea typeface="+mn-ea"/>
                          <a:cs typeface="+mn-cs"/>
                        </a:rPr>
                        <a:t>they ought to</a:t>
                      </a:r>
                    </a:p>
                    <a:p>
                      <a:r>
                        <a:rPr kumimoji="0" lang="en-US" sz="1800" kern="1200" baseline="0" dirty="0" smtClean="0">
                          <a:solidFill>
                            <a:schemeClr val="dk1"/>
                          </a:solidFill>
                          <a:latin typeface="+mn-lt"/>
                          <a:ea typeface="+mn-ea"/>
                          <a:cs typeface="+mn-cs"/>
                        </a:rPr>
                        <a:t>keep private…</a:t>
                      </a:r>
                      <a:endParaRPr lang="en-US" dirty="0"/>
                    </a:p>
                  </a:txBody>
                  <a:tcPr>
                    <a:lnT w="38100" cmpd="sng">
                      <a:noFill/>
                    </a:lnT>
                  </a:tcPr>
                </a:tc>
                <a:tc>
                  <a:txBody>
                    <a:bodyPr/>
                    <a:lstStyle/>
                    <a:p>
                      <a:r>
                        <a:rPr lang="en-US" dirty="0" smtClean="0"/>
                        <a:t> </a:t>
                      </a:r>
                      <a:r>
                        <a:rPr kumimoji="0" lang="en-US" sz="1800" kern="1200" baseline="0" dirty="0" smtClean="0">
                          <a:solidFill>
                            <a:schemeClr val="dk1"/>
                          </a:solidFill>
                          <a:latin typeface="+mn-lt"/>
                          <a:ea typeface="+mn-ea"/>
                          <a:cs typeface="+mn-cs"/>
                        </a:rPr>
                        <a:t>are self righteous,</a:t>
                      </a:r>
                    </a:p>
                    <a:p>
                      <a:r>
                        <a:rPr kumimoji="0" lang="en-US" sz="1800" kern="1200" baseline="0" dirty="0" smtClean="0">
                          <a:solidFill>
                            <a:schemeClr val="dk1"/>
                          </a:solidFill>
                          <a:latin typeface="+mn-lt"/>
                          <a:ea typeface="+mn-ea"/>
                          <a:cs typeface="+mn-cs"/>
                        </a:rPr>
                        <a:t>workaholics</a:t>
                      </a:r>
                      <a:endParaRPr lang="en-US" dirty="0"/>
                    </a:p>
                  </a:txBody>
                  <a:tcPr/>
                </a:tc>
                <a:tc>
                  <a:txBody>
                    <a:bodyPr/>
                    <a:lstStyle/>
                    <a:p>
                      <a:r>
                        <a:rPr kumimoji="0" lang="en-US" sz="1800" kern="1200" baseline="0" dirty="0" smtClean="0">
                          <a:solidFill>
                            <a:schemeClr val="dk1"/>
                          </a:solidFill>
                          <a:latin typeface="+mn-lt"/>
                          <a:ea typeface="+mn-ea"/>
                          <a:cs typeface="+mn-cs"/>
                        </a:rPr>
                        <a:t>are cool, they are</a:t>
                      </a:r>
                    </a:p>
                    <a:p>
                      <a:r>
                        <a:rPr kumimoji="0" lang="en-US" sz="1800" kern="1200" baseline="0" dirty="0" smtClean="0">
                          <a:solidFill>
                            <a:schemeClr val="dk1"/>
                          </a:solidFill>
                          <a:latin typeface="+mn-lt"/>
                          <a:ea typeface="+mn-ea"/>
                          <a:cs typeface="+mn-cs"/>
                        </a:rPr>
                        <a:t>up to date on</a:t>
                      </a:r>
                    </a:p>
                    <a:p>
                      <a:r>
                        <a:rPr kumimoji="0" lang="en-US" sz="1800" kern="1200" baseline="0" dirty="0" smtClean="0">
                          <a:solidFill>
                            <a:schemeClr val="dk1"/>
                          </a:solidFill>
                          <a:latin typeface="+mn-lt"/>
                          <a:ea typeface="+mn-ea"/>
                          <a:cs typeface="+mn-cs"/>
                        </a:rPr>
                        <a:t>the music we</a:t>
                      </a:r>
                    </a:p>
                    <a:p>
                      <a:r>
                        <a:rPr kumimoji="0" lang="en-US" sz="1800" kern="1200" baseline="0" dirty="0" smtClean="0">
                          <a:solidFill>
                            <a:schemeClr val="dk1"/>
                          </a:solidFill>
                          <a:latin typeface="+mn-lt"/>
                          <a:ea typeface="+mn-ea"/>
                          <a:cs typeface="+mn-cs"/>
                        </a:rPr>
                        <a:t>like</a:t>
                      </a:r>
                      <a:endParaRPr lang="en-US" dirty="0"/>
                    </a:p>
                  </a:txBody>
                  <a:tcPr/>
                </a:tc>
              </a:tr>
              <a:tr h="370840">
                <a:tc>
                  <a:txBody>
                    <a:bodyPr/>
                    <a:lstStyle/>
                    <a:p>
                      <a:r>
                        <a:rPr kumimoji="0" lang="en-US" sz="1800" kern="1200" baseline="0" dirty="0" smtClean="0">
                          <a:solidFill>
                            <a:schemeClr val="dk1"/>
                          </a:solidFill>
                          <a:latin typeface="+mn-lt"/>
                          <a:ea typeface="+mn-ea"/>
                          <a:cs typeface="+mn-cs"/>
                        </a:rPr>
                        <a:t>are self absorbed</a:t>
                      </a:r>
                      <a:endParaRPr lang="en-US" dirty="0"/>
                    </a:p>
                  </a:txBody>
                  <a:tcPr/>
                </a:tc>
                <a:tc>
                  <a:txBody>
                    <a:bodyPr/>
                    <a:lstStyle/>
                    <a:p>
                      <a:r>
                        <a:rPr kumimoji="0" lang="en-US" sz="1800" kern="1200" baseline="0" dirty="0" smtClean="0">
                          <a:solidFill>
                            <a:schemeClr val="dk1"/>
                          </a:solidFill>
                          <a:latin typeface="+mn-lt"/>
                          <a:ea typeface="+mn-ea"/>
                          <a:cs typeface="+mn-cs"/>
                        </a:rPr>
                        <a:t>are too political,</a:t>
                      </a:r>
                      <a:endParaRPr lang="en-US" dirty="0"/>
                    </a:p>
                  </a:txBody>
                  <a:tcPr/>
                </a:tc>
                <a:tc>
                  <a:txBody>
                    <a:bodyPr/>
                    <a:lstStyle/>
                    <a:p>
                      <a:r>
                        <a:rPr kumimoji="0" lang="en-US" sz="1800" kern="1200" baseline="0" dirty="0" smtClean="0">
                          <a:solidFill>
                            <a:schemeClr val="dk1"/>
                          </a:solidFill>
                          <a:latin typeface="+mn-lt"/>
                          <a:ea typeface="+mn-ea"/>
                          <a:cs typeface="+mn-cs"/>
                        </a:rPr>
                        <a:t>work too much</a:t>
                      </a:r>
                      <a:endParaRPr lang="en-US" dirty="0"/>
                    </a:p>
                  </a:txBody>
                  <a:tcPr/>
                </a:tc>
              </a:tr>
              <a:tr h="370840">
                <a:tc>
                  <a:txBody>
                    <a:bodyPr/>
                    <a:lstStyle/>
                    <a:p>
                      <a:endParaRPr lang="en-US" dirty="0"/>
                    </a:p>
                  </a:txBody>
                  <a:tcPr/>
                </a:tc>
                <a:tc>
                  <a:txBody>
                    <a:bodyPr/>
                    <a:lstStyle/>
                    <a:p>
                      <a:r>
                        <a:rPr kumimoji="0" lang="en-US" sz="1800" kern="1200" baseline="0" dirty="0" smtClean="0">
                          <a:solidFill>
                            <a:schemeClr val="dk1"/>
                          </a:solidFill>
                          <a:latin typeface="+mn-lt"/>
                          <a:ea typeface="+mn-ea"/>
                          <a:cs typeface="+mn-cs"/>
                        </a:rPr>
                        <a:t>do a great job of talking</a:t>
                      </a:r>
                    </a:p>
                    <a:p>
                      <a:r>
                        <a:rPr kumimoji="0" lang="en-US" sz="1800" kern="1200" baseline="0" dirty="0" smtClean="0">
                          <a:solidFill>
                            <a:schemeClr val="dk1"/>
                          </a:solidFill>
                          <a:latin typeface="+mn-lt"/>
                          <a:ea typeface="+mn-ea"/>
                          <a:cs typeface="+mn-cs"/>
                        </a:rPr>
                        <a:t>the talk</a:t>
                      </a:r>
                      <a:endParaRPr lang="en-US" dirty="0"/>
                    </a:p>
                  </a:txBody>
                  <a:tcPr/>
                </a:tc>
                <a:tc>
                  <a:txBody>
                    <a:bodyPr/>
                    <a:lstStyle/>
                    <a:p>
                      <a:endParaRPr lang="en-US" dirty="0"/>
                    </a:p>
                  </a:txBody>
                  <a:tcPr/>
                </a:tc>
              </a:tr>
              <a:tr h="370840">
                <a:tc>
                  <a:txBody>
                    <a:bodyPr/>
                    <a:lstStyle/>
                    <a:p>
                      <a:endParaRPr lang="en-US" dirty="0"/>
                    </a:p>
                  </a:txBody>
                  <a:tcPr/>
                </a:tc>
                <a:tc>
                  <a:txBody>
                    <a:bodyPr/>
                    <a:lstStyle/>
                    <a:p>
                      <a:r>
                        <a:rPr kumimoji="0" lang="en-US" sz="1800" kern="1200" baseline="0" dirty="0" smtClean="0">
                          <a:solidFill>
                            <a:schemeClr val="dk1"/>
                          </a:solidFill>
                          <a:latin typeface="+mn-lt"/>
                          <a:ea typeface="+mn-ea"/>
                          <a:cs typeface="+mn-cs"/>
                        </a:rPr>
                        <a:t>lighten up, it’s only a job</a:t>
                      </a:r>
                      <a:endParaRPr lang="en-US" dirty="0"/>
                    </a:p>
                  </a:txBody>
                  <a:tcPr/>
                </a:tc>
                <a:tc>
                  <a:txBody>
                    <a:bodyPr/>
                    <a:lstStyle/>
                    <a:p>
                      <a:endParaRPr lang="en-US"/>
                    </a:p>
                  </a:txBody>
                  <a:tcPr/>
                </a:tc>
              </a:tr>
              <a:tr h="370840">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Generation X</a:t>
            </a:r>
            <a:endParaRPr lang="en-US" dirty="0"/>
          </a:p>
        </p:txBody>
      </p:sp>
      <p:pic>
        <p:nvPicPr>
          <p:cNvPr id="6" name="Picture 5" descr="millennials-749.jpg"/>
          <p:cNvPicPr>
            <a:picLocks noChangeAspect="1"/>
          </p:cNvPicPr>
          <p:nvPr/>
        </p:nvPicPr>
        <p:blipFill>
          <a:blip r:embed="rId2" cstate="print"/>
          <a:stretch>
            <a:fillRect/>
          </a:stretch>
        </p:blipFill>
        <p:spPr>
          <a:xfrm>
            <a:off x="1524000" y="3581400"/>
            <a:ext cx="4191000" cy="261608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 name="Content Placeholder 3" descr="bill2.jpg"/>
          <p:cNvPicPr>
            <a:picLocks noGrp="1" noChangeAspect="1"/>
          </p:cNvPicPr>
          <p:nvPr>
            <p:ph idx="1"/>
          </p:nvPr>
        </p:nvPicPr>
        <p:blipFill>
          <a:blip r:embed="rId3" cstate="print"/>
          <a:stretch>
            <a:fillRect/>
          </a:stretch>
        </p:blipFill>
        <p:spPr>
          <a:xfrm>
            <a:off x="5638800" y="2514600"/>
            <a:ext cx="2275283" cy="2396956"/>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Picture 4" descr="untitled.bmp"/>
          <p:cNvPicPr>
            <a:picLocks noChangeAspect="1"/>
          </p:cNvPicPr>
          <p:nvPr/>
        </p:nvPicPr>
        <p:blipFill>
          <a:blip r:embed="rId4" cstate="print"/>
          <a:stretch>
            <a:fillRect/>
          </a:stretch>
        </p:blipFill>
        <p:spPr>
          <a:xfrm>
            <a:off x="2667000" y="1371600"/>
            <a:ext cx="3257665" cy="218103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Work to Live</a:t>
            </a:r>
            <a:br>
              <a:rPr lang="en-US" b="1" dirty="0" smtClean="0"/>
            </a:br>
            <a:r>
              <a:rPr lang="en-US" b="1" dirty="0" smtClean="0"/>
              <a:t>Career = One Part of Me</a:t>
            </a:r>
            <a:br>
              <a:rPr lang="en-US" b="1"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Loyal to good leadership, frustrated by office politics</a:t>
            </a:r>
          </a:p>
          <a:p>
            <a:r>
              <a:rPr lang="en-US" dirty="0" smtClean="0"/>
              <a:t>Promotions based on results and expertise</a:t>
            </a:r>
          </a:p>
          <a:p>
            <a:r>
              <a:rPr lang="en-US" dirty="0" smtClean="0"/>
              <a:t>Get to the point communication style</a:t>
            </a:r>
          </a:p>
          <a:p>
            <a:r>
              <a:rPr lang="en-US" dirty="0" smtClean="0"/>
              <a:t>Old rules can get in the way</a:t>
            </a:r>
          </a:p>
          <a:p>
            <a:r>
              <a:rPr lang="en-US" dirty="0" smtClean="0"/>
              <a:t>Work independently with virtual connections</a:t>
            </a:r>
          </a:p>
          <a:p>
            <a:r>
              <a:rPr lang="en-US" dirty="0" smtClean="0"/>
              <a:t>Results are everything (24/7 for projects)</a:t>
            </a:r>
          </a:p>
          <a:p>
            <a:r>
              <a:rPr lang="en-US" dirty="0" smtClean="0"/>
              <a:t>Competency driven</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Others are Saying…</a:t>
            </a:r>
            <a:endParaRPr lang="en-US" dirty="0"/>
          </a:p>
        </p:txBody>
      </p:sp>
      <p:graphicFrame>
        <p:nvGraphicFramePr>
          <p:cNvPr id="4" name="Content Placeholder 3"/>
          <p:cNvGraphicFramePr>
            <a:graphicFrameLocks noGrp="1"/>
          </p:cNvGraphicFramePr>
          <p:nvPr>
            <p:ph idx="1"/>
          </p:nvPr>
        </p:nvGraphicFramePr>
        <p:xfrm>
          <a:off x="1435100" y="1447800"/>
          <a:ext cx="7499349" cy="4399280"/>
        </p:xfrm>
        <a:graphic>
          <a:graphicData uri="http://schemas.openxmlformats.org/drawingml/2006/table">
            <a:tbl>
              <a:tblPr firstRow="1" bandRow="1">
                <a:effectLst>
                  <a:outerShdw blurRad="50800" dist="38100" dir="5400000" algn="t" rotWithShape="0">
                    <a:prstClr val="black">
                      <a:alpha val="40000"/>
                    </a:prstClr>
                  </a:outerShdw>
                </a:effectLst>
                <a:tableStyleId>{F5AB1C69-6EDB-4FF4-983F-18BD219EF322}</a:tableStyleId>
              </a:tblPr>
              <a:tblGrid>
                <a:gridCol w="2499783"/>
                <a:gridCol w="2499783"/>
                <a:gridCol w="2499783"/>
              </a:tblGrid>
              <a:tr h="370840">
                <a:tc>
                  <a:txBody>
                    <a:bodyPr/>
                    <a:lstStyle/>
                    <a:p>
                      <a:r>
                        <a:rPr kumimoji="0" lang="en-US" sz="1800" b="1" kern="1200" baseline="0" dirty="0" smtClean="0">
                          <a:solidFill>
                            <a:schemeClr val="lt1"/>
                          </a:solidFill>
                          <a:latin typeface="+mn-lt"/>
                          <a:ea typeface="+mn-ea"/>
                          <a:cs typeface="+mn-cs"/>
                        </a:rPr>
                        <a:t>Traditionalists Say:</a:t>
                      </a:r>
                    </a:p>
                    <a:p>
                      <a:r>
                        <a:rPr kumimoji="0" lang="en-US" sz="1800" b="1" kern="1200" baseline="0" dirty="0" smtClean="0">
                          <a:solidFill>
                            <a:schemeClr val="lt1"/>
                          </a:solidFill>
                          <a:latin typeface="+mn-lt"/>
                          <a:ea typeface="+mn-ea"/>
                          <a:cs typeface="+mn-cs"/>
                        </a:rPr>
                        <a:t>They….</a:t>
                      </a:r>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kumimoji="0" lang="en-US" sz="1800" b="1" kern="1200" baseline="0" dirty="0" smtClean="0">
                          <a:solidFill>
                            <a:schemeClr val="lt1"/>
                          </a:solidFill>
                          <a:latin typeface="+mn-lt"/>
                          <a:ea typeface="+mn-ea"/>
                          <a:cs typeface="+mn-cs"/>
                        </a:rPr>
                        <a:t>Baby Boomers Say:</a:t>
                      </a:r>
                    </a:p>
                    <a:p>
                      <a:r>
                        <a:rPr kumimoji="0" lang="en-US" sz="1800" b="1" kern="1200" baseline="0" dirty="0" smtClean="0">
                          <a:solidFill>
                            <a:schemeClr val="lt1"/>
                          </a:solidFill>
                          <a:latin typeface="+mn-lt"/>
                          <a:ea typeface="+mn-ea"/>
                          <a:cs typeface="+mn-cs"/>
                        </a:rPr>
                        <a:t>They ….</a:t>
                      </a:r>
                      <a:endParaRPr lang="en-US" dirty="0"/>
                    </a:p>
                  </a:txBody>
                  <a:tcPr>
                    <a:lnL w="12700" cmpd="sng">
                      <a:noFill/>
                    </a:lnL>
                  </a:tcPr>
                </a:tc>
                <a:tc>
                  <a:txBody>
                    <a:bodyPr/>
                    <a:lstStyle/>
                    <a:p>
                      <a:r>
                        <a:rPr kumimoji="0" lang="en-US" sz="1800" b="1" kern="1200" baseline="0" dirty="0" err="1" smtClean="0">
                          <a:solidFill>
                            <a:schemeClr val="lt1"/>
                          </a:solidFill>
                          <a:latin typeface="+mn-lt"/>
                          <a:ea typeface="+mn-ea"/>
                          <a:cs typeface="+mn-cs"/>
                        </a:rPr>
                        <a:t>Millennials</a:t>
                      </a:r>
                      <a:r>
                        <a:rPr kumimoji="0" lang="en-US" sz="1800" b="1" kern="1200" baseline="0" dirty="0" smtClean="0">
                          <a:solidFill>
                            <a:schemeClr val="lt1"/>
                          </a:solidFill>
                          <a:latin typeface="+mn-lt"/>
                          <a:ea typeface="+mn-ea"/>
                          <a:cs typeface="+mn-cs"/>
                        </a:rPr>
                        <a:t> Say:</a:t>
                      </a:r>
                    </a:p>
                    <a:p>
                      <a:r>
                        <a:rPr kumimoji="0" lang="en-US" sz="1800" b="1" kern="1200" baseline="0" dirty="0" smtClean="0">
                          <a:solidFill>
                            <a:schemeClr val="lt1"/>
                          </a:solidFill>
                          <a:latin typeface="+mn-lt"/>
                          <a:ea typeface="+mn-ea"/>
                          <a:cs typeface="+mn-cs"/>
                        </a:rPr>
                        <a:t>They…</a:t>
                      </a:r>
                      <a:endParaRPr lang="en-US" dirty="0"/>
                    </a:p>
                  </a:txBody>
                  <a:tcPr/>
                </a:tc>
              </a:tr>
              <a:tr h="370840">
                <a:tc>
                  <a:txBody>
                    <a:bodyPr/>
                    <a:lstStyle/>
                    <a:p>
                      <a:r>
                        <a:rPr kumimoji="0" lang="en-US" sz="1800" kern="1200" baseline="0" dirty="0" smtClean="0">
                          <a:solidFill>
                            <a:schemeClr val="dk1"/>
                          </a:solidFill>
                          <a:latin typeface="+mn-lt"/>
                          <a:ea typeface="+mn-ea"/>
                          <a:cs typeface="+mn-cs"/>
                        </a:rPr>
                        <a:t>don’t respect</a:t>
                      </a:r>
                    </a:p>
                    <a:p>
                      <a:r>
                        <a:rPr kumimoji="0" lang="en-US" sz="1800" kern="1200" baseline="0" dirty="0" smtClean="0">
                          <a:solidFill>
                            <a:schemeClr val="dk1"/>
                          </a:solidFill>
                          <a:latin typeface="+mn-lt"/>
                          <a:ea typeface="+mn-ea"/>
                          <a:cs typeface="+mn-cs"/>
                        </a:rPr>
                        <a:t>experience</a:t>
                      </a:r>
                      <a:endParaRPr lang="en-US" dirty="0"/>
                    </a:p>
                  </a:txBody>
                  <a:tcPr>
                    <a:lnT w="38100" cmpd="sng">
                      <a:noFill/>
                    </a:lnT>
                  </a:tcPr>
                </a:tc>
                <a:tc>
                  <a:txBody>
                    <a:bodyPr/>
                    <a:lstStyle/>
                    <a:p>
                      <a:r>
                        <a:rPr lang="en-US" dirty="0" smtClean="0"/>
                        <a:t> </a:t>
                      </a:r>
                      <a:r>
                        <a:rPr kumimoji="0" lang="en-US" sz="1800" kern="1200" baseline="0" dirty="0" smtClean="0">
                          <a:solidFill>
                            <a:schemeClr val="dk1"/>
                          </a:solidFill>
                          <a:latin typeface="+mn-lt"/>
                          <a:ea typeface="+mn-ea"/>
                          <a:cs typeface="+mn-cs"/>
                        </a:rPr>
                        <a:t>are slackers</a:t>
                      </a:r>
                      <a:endParaRPr lang="en-US" dirty="0"/>
                    </a:p>
                  </a:txBody>
                  <a:tcPr/>
                </a:tc>
                <a:tc>
                  <a:txBody>
                    <a:bodyPr/>
                    <a:lstStyle/>
                    <a:p>
                      <a:r>
                        <a:rPr kumimoji="0" lang="en-US" sz="1800" kern="1200" baseline="0" dirty="0" smtClean="0">
                          <a:solidFill>
                            <a:schemeClr val="dk1"/>
                          </a:solidFill>
                          <a:latin typeface="+mn-lt"/>
                          <a:ea typeface="+mn-ea"/>
                          <a:cs typeface="+mn-cs"/>
                        </a:rPr>
                        <a:t>need to cheer up,</a:t>
                      </a:r>
                    </a:p>
                    <a:p>
                      <a:r>
                        <a:rPr kumimoji="0" lang="en-US" sz="1800" kern="1200" baseline="0" dirty="0" smtClean="0">
                          <a:solidFill>
                            <a:schemeClr val="dk1"/>
                          </a:solidFill>
                          <a:latin typeface="+mn-lt"/>
                          <a:ea typeface="+mn-ea"/>
                          <a:cs typeface="+mn-cs"/>
                        </a:rPr>
                        <a:t>you are way too</a:t>
                      </a:r>
                    </a:p>
                    <a:p>
                      <a:r>
                        <a:rPr kumimoji="0" lang="en-US" sz="1800" kern="1200" baseline="0" dirty="0" smtClean="0">
                          <a:solidFill>
                            <a:schemeClr val="dk1"/>
                          </a:solidFill>
                          <a:latin typeface="+mn-lt"/>
                          <a:ea typeface="+mn-ea"/>
                          <a:cs typeface="+mn-cs"/>
                        </a:rPr>
                        <a:t>serious</a:t>
                      </a:r>
                      <a:endParaRPr lang="en-US" dirty="0"/>
                    </a:p>
                  </a:txBody>
                  <a:tcPr/>
                </a:tc>
              </a:tr>
              <a:tr h="370840">
                <a:tc>
                  <a:txBody>
                    <a:bodyPr/>
                    <a:lstStyle/>
                    <a:p>
                      <a:r>
                        <a:rPr kumimoji="0" lang="en-US" sz="1800" kern="1200" baseline="0" dirty="0" smtClean="0">
                          <a:solidFill>
                            <a:schemeClr val="dk1"/>
                          </a:solidFill>
                          <a:latin typeface="+mn-lt"/>
                          <a:ea typeface="+mn-ea"/>
                          <a:cs typeface="+mn-cs"/>
                        </a:rPr>
                        <a:t>don’t follow proper</a:t>
                      </a:r>
                    </a:p>
                    <a:p>
                      <a:r>
                        <a:rPr kumimoji="0" lang="en-US" sz="1800" kern="1200" baseline="0" dirty="0" smtClean="0">
                          <a:solidFill>
                            <a:schemeClr val="dk1"/>
                          </a:solidFill>
                          <a:latin typeface="+mn-lt"/>
                          <a:ea typeface="+mn-ea"/>
                          <a:cs typeface="+mn-cs"/>
                        </a:rPr>
                        <a:t>procedures</a:t>
                      </a:r>
                      <a:endParaRPr lang="en-US" dirty="0"/>
                    </a:p>
                  </a:txBody>
                  <a:tcPr/>
                </a:tc>
                <a:tc>
                  <a:txBody>
                    <a:bodyPr/>
                    <a:lstStyle/>
                    <a:p>
                      <a:r>
                        <a:rPr kumimoji="0" lang="en-US" sz="1800" kern="1200" baseline="0" dirty="0" smtClean="0">
                          <a:solidFill>
                            <a:schemeClr val="dk1"/>
                          </a:solidFill>
                          <a:latin typeface="+mn-lt"/>
                          <a:ea typeface="+mn-ea"/>
                          <a:cs typeface="+mn-cs"/>
                        </a:rPr>
                        <a:t>are rude &amp; lack social skills</a:t>
                      </a:r>
                      <a:endParaRPr lang="en-US" dirty="0"/>
                    </a:p>
                  </a:txBody>
                  <a:tcPr/>
                </a:tc>
                <a:tc>
                  <a:txBody>
                    <a:bodyPr/>
                    <a:lstStyle/>
                    <a:p>
                      <a:endParaRPr lang="en-US" dirty="0"/>
                    </a:p>
                  </a:txBody>
                  <a:tcPr/>
                </a:tc>
              </a:tr>
              <a:tr h="370840">
                <a:tc>
                  <a:txBody>
                    <a:bodyPr/>
                    <a:lstStyle/>
                    <a:p>
                      <a:r>
                        <a:rPr kumimoji="0" lang="en-US" sz="1800" kern="1200" baseline="0" dirty="0" smtClean="0">
                          <a:solidFill>
                            <a:schemeClr val="dk1"/>
                          </a:solidFill>
                          <a:latin typeface="+mn-lt"/>
                          <a:ea typeface="+mn-ea"/>
                          <a:cs typeface="+mn-cs"/>
                        </a:rPr>
                        <a:t>don’t know what</a:t>
                      </a:r>
                    </a:p>
                    <a:p>
                      <a:r>
                        <a:rPr kumimoji="0" lang="en-US" sz="1800" kern="1200" baseline="0" dirty="0" smtClean="0">
                          <a:solidFill>
                            <a:schemeClr val="dk1"/>
                          </a:solidFill>
                          <a:latin typeface="+mn-lt"/>
                          <a:ea typeface="+mn-ea"/>
                          <a:cs typeface="+mn-cs"/>
                        </a:rPr>
                        <a:t>hard work is</a:t>
                      </a:r>
                      <a:endParaRPr lang="en-US" dirty="0"/>
                    </a:p>
                  </a:txBody>
                  <a:tcPr/>
                </a:tc>
                <a:tc>
                  <a:txBody>
                    <a:bodyPr/>
                    <a:lstStyle/>
                    <a:p>
                      <a:r>
                        <a:rPr kumimoji="0" lang="en-US" sz="1800" kern="1200" baseline="0" dirty="0" smtClean="0">
                          <a:solidFill>
                            <a:schemeClr val="dk1"/>
                          </a:solidFill>
                          <a:latin typeface="+mn-lt"/>
                          <a:ea typeface="+mn-ea"/>
                          <a:cs typeface="+mn-cs"/>
                        </a:rPr>
                        <a:t>are always doing</a:t>
                      </a:r>
                    </a:p>
                    <a:p>
                      <a:r>
                        <a:rPr kumimoji="0" lang="en-US" sz="1800" kern="1200" baseline="0" dirty="0" smtClean="0">
                          <a:solidFill>
                            <a:schemeClr val="dk1"/>
                          </a:solidFill>
                          <a:latin typeface="+mn-lt"/>
                          <a:ea typeface="+mn-ea"/>
                          <a:cs typeface="+mn-cs"/>
                        </a:rPr>
                        <a:t>things their own way</a:t>
                      </a:r>
                    </a:p>
                    <a:p>
                      <a:r>
                        <a:rPr kumimoji="0" lang="en-US" sz="1800" kern="1200" baseline="0" dirty="0" smtClean="0">
                          <a:solidFill>
                            <a:schemeClr val="dk1"/>
                          </a:solidFill>
                          <a:latin typeface="+mn-lt"/>
                          <a:ea typeface="+mn-ea"/>
                          <a:cs typeface="+mn-cs"/>
                        </a:rPr>
                        <a:t>spend too much time on the internet &amp; email</a:t>
                      </a:r>
                      <a:endParaRPr lang="en-US" dirty="0"/>
                    </a:p>
                  </a:txBody>
                  <a:tcPr/>
                </a:tc>
                <a:tc>
                  <a:txBody>
                    <a:bodyPr/>
                    <a:lstStyle/>
                    <a:p>
                      <a:endParaRPr lang="en-US" dirty="0"/>
                    </a:p>
                  </a:txBody>
                  <a:tcPr/>
                </a:tc>
              </a:tr>
              <a:tr h="370840">
                <a:tc>
                  <a:txBody>
                    <a:bodyPr/>
                    <a:lstStyle/>
                    <a:p>
                      <a:endParaRPr lang="en-US" dirty="0"/>
                    </a:p>
                  </a:txBody>
                  <a:tcPr/>
                </a:tc>
                <a:tc>
                  <a:txBody>
                    <a:bodyPr/>
                    <a:lstStyle/>
                    <a:p>
                      <a:r>
                        <a:rPr kumimoji="0" lang="en-US" sz="1800" kern="1200" baseline="0" dirty="0" smtClean="0">
                          <a:solidFill>
                            <a:schemeClr val="dk1"/>
                          </a:solidFill>
                          <a:latin typeface="+mn-lt"/>
                          <a:ea typeface="+mn-ea"/>
                          <a:cs typeface="+mn-cs"/>
                        </a:rPr>
                        <a:t>do not wait their turn</a:t>
                      </a:r>
                      <a:endParaRPr lang="en-US" dirty="0"/>
                    </a:p>
                  </a:txBody>
                  <a:tcPr/>
                </a:tc>
                <a:tc>
                  <a:txBody>
                    <a:bodyPr/>
                    <a:lstStyle/>
                    <a:p>
                      <a:endParaRPr lang="en-US"/>
                    </a:p>
                  </a:txBody>
                  <a:tcPr/>
                </a:tc>
              </a:tr>
              <a:tr h="370840">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neration_y_not.jpg"/>
          <p:cNvPicPr>
            <a:picLocks noGrp="1" noChangeAspect="1"/>
          </p:cNvPicPr>
          <p:nvPr>
            <p:ph idx="1"/>
          </p:nvPr>
        </p:nvPicPr>
        <p:blipFill>
          <a:blip r:embed="rId2" cstate="print"/>
          <a:stretch>
            <a:fillRect/>
          </a:stretch>
        </p:blipFill>
        <p:spPr>
          <a:xfrm>
            <a:off x="6172200" y="1905000"/>
            <a:ext cx="2400300" cy="24003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Title 1"/>
          <p:cNvSpPr>
            <a:spLocks noGrp="1"/>
          </p:cNvSpPr>
          <p:nvPr>
            <p:ph type="title"/>
          </p:nvPr>
        </p:nvSpPr>
        <p:spPr/>
        <p:txBody>
          <a:bodyPr/>
          <a:lstStyle/>
          <a:p>
            <a:r>
              <a:rPr lang="en-US" dirty="0" err="1" smtClean="0"/>
              <a:t>Millennials</a:t>
            </a:r>
            <a:r>
              <a:rPr lang="en-US" dirty="0" smtClean="0"/>
              <a:t> </a:t>
            </a:r>
            <a:endParaRPr lang="en-US" dirty="0"/>
          </a:p>
        </p:txBody>
      </p:sp>
      <p:pic>
        <p:nvPicPr>
          <p:cNvPr id="5" name="Picture 4" descr="Millennial_main.jpg"/>
          <p:cNvPicPr>
            <a:picLocks noChangeAspect="1"/>
          </p:cNvPicPr>
          <p:nvPr/>
        </p:nvPicPr>
        <p:blipFill>
          <a:blip r:embed="rId3" cstate="print"/>
          <a:stretch>
            <a:fillRect/>
          </a:stretch>
        </p:blipFill>
        <p:spPr>
          <a:xfrm>
            <a:off x="2667000" y="3733800"/>
            <a:ext cx="5029200" cy="247396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Picture 5" descr="it03.jpg"/>
          <p:cNvPicPr>
            <a:picLocks noChangeAspect="1"/>
          </p:cNvPicPr>
          <p:nvPr/>
        </p:nvPicPr>
        <p:blipFill>
          <a:blip r:embed="rId4" cstate="print"/>
          <a:stretch>
            <a:fillRect/>
          </a:stretch>
        </p:blipFill>
        <p:spPr>
          <a:xfrm>
            <a:off x="2133600" y="1371600"/>
            <a:ext cx="3509963" cy="274003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Live then Work</a:t>
            </a:r>
            <a:br>
              <a:rPr lang="en-US" b="1" dirty="0" smtClean="0"/>
            </a:br>
            <a:r>
              <a:rPr lang="en-US" b="1" dirty="0" smtClean="0"/>
              <a:t>Career = Add Value</a:t>
            </a:r>
            <a:endParaRPr lang="en-US" dirty="0"/>
          </a:p>
        </p:txBody>
      </p:sp>
      <p:sp>
        <p:nvSpPr>
          <p:cNvPr id="3" name="Content Placeholder 2"/>
          <p:cNvSpPr>
            <a:spLocks noGrp="1"/>
          </p:cNvSpPr>
          <p:nvPr>
            <p:ph idx="1"/>
          </p:nvPr>
        </p:nvSpPr>
        <p:spPr/>
        <p:txBody>
          <a:bodyPr/>
          <a:lstStyle/>
          <a:p>
            <a:r>
              <a:rPr lang="en-US" dirty="0" smtClean="0"/>
              <a:t>Loyal to their group</a:t>
            </a:r>
          </a:p>
          <a:p>
            <a:r>
              <a:rPr lang="en-US" dirty="0" smtClean="0"/>
              <a:t>Casual relationship to work</a:t>
            </a:r>
          </a:p>
          <a:p>
            <a:r>
              <a:rPr lang="en-US" dirty="0" smtClean="0"/>
              <a:t>Challenged by constructive feedback</a:t>
            </a:r>
          </a:p>
          <a:p>
            <a:r>
              <a:rPr lang="en-US" dirty="0" smtClean="0"/>
              <a:t>Take multitasking to a new level</a:t>
            </a:r>
          </a:p>
          <a:p>
            <a:r>
              <a:rPr lang="en-US" dirty="0" smtClean="0"/>
              <a:t>Fun and flexibility are key</a:t>
            </a:r>
          </a:p>
          <a:p>
            <a:r>
              <a:rPr lang="en-US" dirty="0" smtClean="0"/>
              <a:t>Expect constant connection</a:t>
            </a:r>
          </a:p>
          <a:p>
            <a:r>
              <a:rPr lang="en-US" dirty="0" smtClean="0"/>
              <a:t>Open access to information</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Others are Saying…</a:t>
            </a:r>
            <a:endParaRPr lang="en-US" dirty="0"/>
          </a:p>
        </p:txBody>
      </p:sp>
      <p:graphicFrame>
        <p:nvGraphicFramePr>
          <p:cNvPr id="4" name="Content Placeholder 3"/>
          <p:cNvGraphicFramePr>
            <a:graphicFrameLocks noGrp="1"/>
          </p:cNvGraphicFramePr>
          <p:nvPr>
            <p:ph idx="1"/>
          </p:nvPr>
        </p:nvGraphicFramePr>
        <p:xfrm>
          <a:off x="1435100" y="1447800"/>
          <a:ext cx="7499349" cy="4394200"/>
        </p:xfrm>
        <a:graphic>
          <a:graphicData uri="http://schemas.openxmlformats.org/drawingml/2006/table">
            <a:tbl>
              <a:tblPr firstRow="1" bandRow="1">
                <a:effectLst>
                  <a:outerShdw blurRad="50800" dist="38100" dir="5400000" algn="t" rotWithShape="0">
                    <a:prstClr val="black">
                      <a:alpha val="40000"/>
                    </a:prstClr>
                  </a:outerShdw>
                </a:effectLst>
                <a:tableStyleId>{F5AB1C69-6EDB-4FF4-983F-18BD219EF322}</a:tableStyleId>
              </a:tblPr>
              <a:tblGrid>
                <a:gridCol w="2499783"/>
                <a:gridCol w="2499783"/>
                <a:gridCol w="2499783"/>
              </a:tblGrid>
              <a:tr h="370840">
                <a:tc>
                  <a:txBody>
                    <a:bodyPr/>
                    <a:lstStyle/>
                    <a:p>
                      <a:r>
                        <a:rPr kumimoji="0" lang="en-US" sz="1800" b="1" kern="1200" baseline="0" dirty="0" smtClean="0">
                          <a:solidFill>
                            <a:schemeClr val="lt1"/>
                          </a:solidFill>
                          <a:latin typeface="+mn-lt"/>
                          <a:ea typeface="+mn-ea"/>
                          <a:cs typeface="+mn-cs"/>
                        </a:rPr>
                        <a:t>Traditionalists Say:</a:t>
                      </a:r>
                    </a:p>
                    <a:p>
                      <a:r>
                        <a:rPr kumimoji="0" lang="en-US" sz="1800" b="1" kern="1200" baseline="0" dirty="0" smtClean="0">
                          <a:solidFill>
                            <a:schemeClr val="lt1"/>
                          </a:solidFill>
                          <a:latin typeface="+mn-lt"/>
                          <a:ea typeface="+mn-ea"/>
                          <a:cs typeface="+mn-cs"/>
                        </a:rPr>
                        <a:t>They….</a:t>
                      </a:r>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kumimoji="0" lang="en-US" sz="1800" b="1" kern="1200" baseline="0" dirty="0" smtClean="0">
                          <a:solidFill>
                            <a:schemeClr val="lt1"/>
                          </a:solidFill>
                          <a:latin typeface="+mn-lt"/>
                          <a:ea typeface="+mn-ea"/>
                          <a:cs typeface="+mn-cs"/>
                        </a:rPr>
                        <a:t>Baby Boomers Say:</a:t>
                      </a:r>
                    </a:p>
                    <a:p>
                      <a:r>
                        <a:rPr kumimoji="0" lang="en-US" sz="1800" b="1" kern="1200" baseline="0" dirty="0" smtClean="0">
                          <a:solidFill>
                            <a:schemeClr val="lt1"/>
                          </a:solidFill>
                          <a:latin typeface="+mn-lt"/>
                          <a:ea typeface="+mn-ea"/>
                          <a:cs typeface="+mn-cs"/>
                        </a:rPr>
                        <a:t>They ….</a:t>
                      </a:r>
                      <a:endParaRPr lang="en-US" dirty="0"/>
                    </a:p>
                  </a:txBody>
                  <a:tcPr>
                    <a:lnL w="12700" cmpd="sng">
                      <a:noFill/>
                    </a:lnL>
                  </a:tcPr>
                </a:tc>
                <a:tc>
                  <a:txBody>
                    <a:bodyPr/>
                    <a:lstStyle/>
                    <a:p>
                      <a:r>
                        <a:rPr kumimoji="0" lang="en-US" sz="1800" b="1" kern="1200" baseline="0" dirty="0" err="1" smtClean="0">
                          <a:solidFill>
                            <a:schemeClr val="lt1"/>
                          </a:solidFill>
                          <a:latin typeface="+mn-lt"/>
                          <a:ea typeface="+mn-ea"/>
                          <a:cs typeface="+mn-cs"/>
                        </a:rPr>
                        <a:t>Xer’sSay</a:t>
                      </a:r>
                      <a:r>
                        <a:rPr kumimoji="0" lang="en-US" sz="1800" b="1" kern="1200" baseline="0" dirty="0" smtClean="0">
                          <a:solidFill>
                            <a:schemeClr val="lt1"/>
                          </a:solidFill>
                          <a:latin typeface="+mn-lt"/>
                          <a:ea typeface="+mn-ea"/>
                          <a:cs typeface="+mn-cs"/>
                        </a:rPr>
                        <a:t>:</a:t>
                      </a:r>
                    </a:p>
                    <a:p>
                      <a:r>
                        <a:rPr kumimoji="0" lang="en-US" sz="1800" b="1" kern="1200" baseline="0" dirty="0" smtClean="0">
                          <a:solidFill>
                            <a:schemeClr val="lt1"/>
                          </a:solidFill>
                          <a:latin typeface="+mn-lt"/>
                          <a:ea typeface="+mn-ea"/>
                          <a:cs typeface="+mn-cs"/>
                        </a:rPr>
                        <a:t>They…</a:t>
                      </a:r>
                      <a:endParaRPr lang="en-US" dirty="0"/>
                    </a:p>
                  </a:txBody>
                  <a:tcPr/>
                </a:tc>
              </a:tr>
              <a:tr h="370840">
                <a:tc>
                  <a:txBody>
                    <a:bodyPr/>
                    <a:lstStyle/>
                    <a:p>
                      <a:r>
                        <a:rPr kumimoji="0" lang="en-US" sz="1800" kern="1200" baseline="0" dirty="0" smtClean="0">
                          <a:solidFill>
                            <a:schemeClr val="dk1"/>
                          </a:solidFill>
                          <a:latin typeface="+mn-lt"/>
                          <a:ea typeface="+mn-ea"/>
                          <a:cs typeface="+mn-cs"/>
                        </a:rPr>
                        <a:t>have good manners</a:t>
                      </a:r>
                      <a:endParaRPr lang="en-US" dirty="0"/>
                    </a:p>
                  </a:txBody>
                  <a:tcPr>
                    <a:lnT w="38100" cmpd="sng">
                      <a:noFill/>
                    </a:lnT>
                  </a:tcPr>
                </a:tc>
                <a:tc>
                  <a:txBody>
                    <a:bodyPr/>
                    <a:lstStyle/>
                    <a:p>
                      <a:r>
                        <a:rPr lang="en-US" dirty="0" smtClean="0"/>
                        <a:t> </a:t>
                      </a:r>
                      <a:r>
                        <a:rPr kumimoji="0" lang="en-US" sz="1800" kern="1200" baseline="0" dirty="0" smtClean="0">
                          <a:solidFill>
                            <a:schemeClr val="dk1"/>
                          </a:solidFill>
                          <a:latin typeface="+mn-lt"/>
                          <a:ea typeface="+mn-ea"/>
                          <a:cs typeface="+mn-cs"/>
                        </a:rPr>
                        <a:t>are cute</a:t>
                      </a:r>
                      <a:endParaRPr lang="en-US" dirty="0"/>
                    </a:p>
                  </a:txBody>
                  <a:tcPr/>
                </a:tc>
                <a:tc>
                  <a:txBody>
                    <a:bodyPr/>
                    <a:lstStyle/>
                    <a:p>
                      <a:r>
                        <a:rPr kumimoji="0" lang="en-US" sz="1800" kern="1200" baseline="0" dirty="0" smtClean="0">
                          <a:solidFill>
                            <a:schemeClr val="dk1"/>
                          </a:solidFill>
                          <a:latin typeface="+mn-lt"/>
                          <a:ea typeface="+mn-ea"/>
                          <a:cs typeface="+mn-cs"/>
                        </a:rPr>
                        <a:t>are another self</a:t>
                      </a:r>
                    </a:p>
                    <a:p>
                      <a:r>
                        <a:rPr kumimoji="0" lang="en-US" sz="1800" kern="1200" baseline="0" dirty="0" smtClean="0">
                          <a:solidFill>
                            <a:schemeClr val="dk1"/>
                          </a:solidFill>
                          <a:latin typeface="+mn-lt"/>
                          <a:ea typeface="+mn-ea"/>
                          <a:cs typeface="+mn-cs"/>
                        </a:rPr>
                        <a:t>absorbed</a:t>
                      </a:r>
                    </a:p>
                    <a:p>
                      <a:r>
                        <a:rPr kumimoji="0" lang="en-US" sz="1800" kern="1200" baseline="0" dirty="0" smtClean="0">
                          <a:solidFill>
                            <a:schemeClr val="dk1"/>
                          </a:solidFill>
                          <a:latin typeface="+mn-lt"/>
                          <a:ea typeface="+mn-ea"/>
                          <a:cs typeface="+mn-cs"/>
                        </a:rPr>
                        <a:t>generation</a:t>
                      </a:r>
                      <a:endParaRPr lang="en-US" dirty="0"/>
                    </a:p>
                  </a:txBody>
                  <a:tcPr/>
                </a:tc>
              </a:tr>
              <a:tr h="370840">
                <a:tc>
                  <a:txBody>
                    <a:bodyPr/>
                    <a:lstStyle/>
                    <a:p>
                      <a:r>
                        <a:rPr kumimoji="0" lang="en-US" sz="1800" kern="1200" baseline="0" dirty="0" smtClean="0">
                          <a:solidFill>
                            <a:schemeClr val="dk1"/>
                          </a:solidFill>
                          <a:latin typeface="+mn-lt"/>
                          <a:ea typeface="+mn-ea"/>
                          <a:cs typeface="+mn-cs"/>
                        </a:rPr>
                        <a:t>are smart little</a:t>
                      </a:r>
                    </a:p>
                    <a:p>
                      <a:r>
                        <a:rPr kumimoji="0" lang="en-US" sz="1800" kern="1200" baseline="0" dirty="0" smtClean="0">
                          <a:solidFill>
                            <a:schemeClr val="dk1"/>
                          </a:solidFill>
                          <a:latin typeface="+mn-lt"/>
                          <a:ea typeface="+mn-ea"/>
                          <a:cs typeface="+mn-cs"/>
                        </a:rPr>
                        <a:t>critters</a:t>
                      </a:r>
                      <a:endParaRPr lang="en-US" dirty="0"/>
                    </a:p>
                  </a:txBody>
                  <a:tcPr/>
                </a:tc>
                <a:tc>
                  <a:txBody>
                    <a:bodyPr/>
                    <a:lstStyle/>
                    <a:p>
                      <a:r>
                        <a:rPr kumimoji="0" lang="en-US" sz="1800" kern="1200" baseline="0" dirty="0" smtClean="0">
                          <a:solidFill>
                            <a:schemeClr val="dk1"/>
                          </a:solidFill>
                          <a:latin typeface="+mn-lt"/>
                          <a:ea typeface="+mn-ea"/>
                          <a:cs typeface="+mn-cs"/>
                        </a:rPr>
                        <a:t>need more discipline</a:t>
                      </a:r>
                    </a:p>
                    <a:p>
                      <a:r>
                        <a:rPr kumimoji="0" lang="en-US" sz="1800" kern="1200" baseline="0" dirty="0" smtClean="0">
                          <a:solidFill>
                            <a:schemeClr val="dk1"/>
                          </a:solidFill>
                          <a:latin typeface="+mn-lt"/>
                          <a:ea typeface="+mn-ea"/>
                          <a:cs typeface="+mn-cs"/>
                        </a:rPr>
                        <a:t>from their parents</a:t>
                      </a:r>
                      <a:endParaRPr lang="en-US" dirty="0"/>
                    </a:p>
                  </a:txBody>
                  <a:tcPr/>
                </a:tc>
                <a:tc>
                  <a:txBody>
                    <a:bodyPr/>
                    <a:lstStyle/>
                    <a:p>
                      <a:r>
                        <a:rPr kumimoji="0" lang="en-US" sz="1800" kern="1200" baseline="0" dirty="0" smtClean="0">
                          <a:solidFill>
                            <a:schemeClr val="dk1"/>
                          </a:solidFill>
                          <a:latin typeface="+mn-lt"/>
                          <a:ea typeface="+mn-ea"/>
                          <a:cs typeface="+mn-cs"/>
                        </a:rPr>
                        <a:t>what do you mean,</a:t>
                      </a:r>
                    </a:p>
                    <a:p>
                      <a:r>
                        <a:rPr kumimoji="0" lang="en-US" sz="1800" kern="1200" baseline="0" dirty="0" smtClean="0">
                          <a:solidFill>
                            <a:schemeClr val="dk1"/>
                          </a:solidFill>
                          <a:latin typeface="+mn-lt"/>
                          <a:ea typeface="+mn-ea"/>
                          <a:cs typeface="+mn-cs"/>
                        </a:rPr>
                        <a:t>“what’s an</a:t>
                      </a:r>
                    </a:p>
                    <a:p>
                      <a:r>
                        <a:rPr kumimoji="0" lang="en-US" sz="1800" kern="1200" baseline="0" dirty="0" smtClean="0">
                          <a:solidFill>
                            <a:schemeClr val="dk1"/>
                          </a:solidFill>
                          <a:latin typeface="+mn-lt"/>
                          <a:ea typeface="+mn-ea"/>
                          <a:cs typeface="+mn-cs"/>
                        </a:rPr>
                        <a:t>album?”</a:t>
                      </a:r>
                      <a:endParaRPr lang="en-US" dirty="0"/>
                    </a:p>
                  </a:txBody>
                  <a:tcPr/>
                </a:tc>
              </a:tr>
              <a:tr h="370840">
                <a:tc>
                  <a:txBody>
                    <a:bodyPr/>
                    <a:lstStyle/>
                    <a:p>
                      <a:r>
                        <a:rPr kumimoji="0" lang="en-US" sz="1800" kern="1200" baseline="0" dirty="0" smtClean="0">
                          <a:solidFill>
                            <a:schemeClr val="dk1"/>
                          </a:solidFill>
                          <a:latin typeface="+mn-lt"/>
                          <a:ea typeface="+mn-ea"/>
                          <a:cs typeface="+mn-cs"/>
                        </a:rPr>
                        <a:t>need to toughen up</a:t>
                      </a:r>
                      <a:endParaRPr lang="en-US" dirty="0"/>
                    </a:p>
                  </a:txBody>
                  <a:tcPr/>
                </a:tc>
                <a:tc>
                  <a:txBody>
                    <a:bodyPr/>
                    <a:lstStyle/>
                    <a:p>
                      <a:r>
                        <a:rPr kumimoji="0" lang="en-US" sz="1800" kern="1200" baseline="0" dirty="0" smtClean="0">
                          <a:solidFill>
                            <a:schemeClr val="dk1"/>
                          </a:solidFill>
                          <a:latin typeface="+mn-lt"/>
                          <a:ea typeface="+mn-ea"/>
                          <a:cs typeface="+mn-cs"/>
                        </a:rPr>
                        <a:t>can set the time on the DVD player &amp;</a:t>
                      </a:r>
                    </a:p>
                    <a:p>
                      <a:r>
                        <a:rPr kumimoji="0" lang="en-US" sz="1800" kern="1200" baseline="0" dirty="0" smtClean="0">
                          <a:solidFill>
                            <a:schemeClr val="dk1"/>
                          </a:solidFill>
                          <a:latin typeface="+mn-lt"/>
                          <a:ea typeface="+mn-ea"/>
                          <a:cs typeface="+mn-cs"/>
                        </a:rPr>
                        <a:t>program my iPod</a:t>
                      </a:r>
                      <a:endParaRPr lang="en-US" dirty="0"/>
                    </a:p>
                  </a:txBody>
                  <a:tcPr/>
                </a:tc>
                <a:tc>
                  <a:txBody>
                    <a:bodyPr/>
                    <a:lstStyle/>
                    <a:p>
                      <a:endParaRPr lang="en-US" dirty="0"/>
                    </a:p>
                  </a:txBody>
                  <a:tcPr/>
                </a:tc>
              </a:tr>
              <a:tr h="370840">
                <a:tc>
                  <a:txBody>
                    <a:bodyPr/>
                    <a:lstStyle/>
                    <a:p>
                      <a:r>
                        <a:rPr lang="en-US" dirty="0" smtClean="0"/>
                        <a:t>watch</a:t>
                      </a:r>
                      <a:r>
                        <a:rPr lang="en-US" baseline="0" dirty="0" smtClean="0"/>
                        <a:t> way too much </a:t>
                      </a:r>
                      <a:r>
                        <a:rPr lang="en-US" baseline="0" dirty="0" err="1" smtClean="0"/>
                        <a:t>t.v</a:t>
                      </a:r>
                      <a:r>
                        <a:rPr lang="en-US" baseline="0" dirty="0" smtClean="0"/>
                        <a:t>.</a:t>
                      </a:r>
                      <a:endParaRPr lang="en-US" dirty="0"/>
                    </a:p>
                  </a:txBody>
                  <a:tcPr/>
                </a:tc>
                <a:tc>
                  <a:txBody>
                    <a:bodyPr/>
                    <a:lstStyle/>
                    <a:p>
                      <a:r>
                        <a:rPr kumimoji="0" lang="en-US" sz="1800" kern="1200" baseline="0" dirty="0" smtClean="0">
                          <a:solidFill>
                            <a:schemeClr val="dk1"/>
                          </a:solidFill>
                          <a:latin typeface="+mn-lt"/>
                          <a:ea typeface="+mn-ea"/>
                          <a:cs typeface="+mn-cs"/>
                        </a:rPr>
                        <a:t>need to entertain</a:t>
                      </a:r>
                    </a:p>
                    <a:p>
                      <a:r>
                        <a:rPr kumimoji="0" lang="en-US" sz="1800" kern="1200" baseline="0" dirty="0" smtClean="0">
                          <a:solidFill>
                            <a:schemeClr val="dk1"/>
                          </a:solidFill>
                          <a:latin typeface="+mn-lt"/>
                          <a:ea typeface="+mn-ea"/>
                          <a:cs typeface="+mn-cs"/>
                        </a:rPr>
                        <a:t>themselves</a:t>
                      </a:r>
                      <a:endParaRPr lang="en-US" dirty="0"/>
                    </a:p>
                  </a:txBody>
                  <a:tcPr/>
                </a:tc>
                <a:tc>
                  <a:txBody>
                    <a:bodyPr/>
                    <a:lstStyle/>
                    <a:p>
                      <a:endParaRPr lang="en-US"/>
                    </a:p>
                  </a:txBody>
                  <a:tcPr/>
                </a:tc>
              </a:tr>
              <a:tr h="370840">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jpg"/>
          <p:cNvPicPr>
            <a:picLocks noChangeAspect="1"/>
          </p:cNvPicPr>
          <p:nvPr/>
        </p:nvPicPr>
        <p:blipFill>
          <a:blip r:embed="rId2" cstate="print"/>
          <a:stretch>
            <a:fillRect/>
          </a:stretch>
        </p:blipFill>
        <p:spPr>
          <a:xfrm>
            <a:off x="0" y="152400"/>
            <a:ext cx="9144000" cy="1905000"/>
          </a:xfrm>
          <a:prstGeom prst="rect">
            <a:avLst/>
          </a:prstGeom>
          <a:effectLst>
            <a:softEdge rad="31750"/>
          </a:effectLst>
        </p:spPr>
      </p:pic>
      <p:sp>
        <p:nvSpPr>
          <p:cNvPr id="2" name="Title 1"/>
          <p:cNvSpPr>
            <a:spLocks noGrp="1"/>
          </p:cNvSpPr>
          <p:nvPr>
            <p:ph type="title"/>
          </p:nvPr>
        </p:nvSpPr>
        <p:spPr/>
        <p:txBody>
          <a:bodyPr>
            <a:normAutofit/>
          </a:bodyPr>
          <a:lstStyle/>
          <a:p>
            <a:r>
              <a:rPr lang="en-US" sz="2800" dirty="0" smtClean="0"/>
              <a:t>How Do we Relate?  </a:t>
            </a:r>
            <a:endParaRPr lang="en-US" sz="2800" dirty="0"/>
          </a:p>
        </p:txBody>
      </p:sp>
      <p:sp>
        <p:nvSpPr>
          <p:cNvPr id="3" name="Text Placeholder 2"/>
          <p:cNvSpPr>
            <a:spLocks noGrp="1"/>
          </p:cNvSpPr>
          <p:nvPr>
            <p:ph type="body" idx="2"/>
          </p:nvPr>
        </p:nvSpPr>
        <p:spPr/>
        <p:txBody>
          <a:bodyPr/>
          <a:lstStyle/>
          <a:p>
            <a:r>
              <a:rPr lang="en-US" b="1" dirty="0" smtClean="0"/>
              <a:t>TOPICS:</a:t>
            </a:r>
            <a:endParaRPr lang="en-US" b="1" dirty="0"/>
          </a:p>
        </p:txBody>
      </p:sp>
      <p:sp>
        <p:nvSpPr>
          <p:cNvPr id="4" name="Content Placeholder 3"/>
          <p:cNvSpPr>
            <a:spLocks noGrp="1"/>
          </p:cNvSpPr>
          <p:nvPr>
            <p:ph sz="half" idx="1"/>
          </p:nvPr>
        </p:nvSpPr>
        <p:spPr/>
        <p:txBody>
          <a:bodyPr>
            <a:normAutofit/>
          </a:bodyPr>
          <a:lstStyle/>
          <a:p>
            <a:r>
              <a:rPr lang="en-US" dirty="0" smtClean="0"/>
              <a:t>Explore the uniqueness of each of the</a:t>
            </a:r>
          </a:p>
          <a:p>
            <a:pPr>
              <a:buNone/>
            </a:pPr>
            <a:r>
              <a:rPr lang="en-US" dirty="0" smtClean="0"/>
              <a:t>  four generations at the college today.</a:t>
            </a:r>
          </a:p>
          <a:p>
            <a:r>
              <a:rPr lang="en-US" dirty="0" smtClean="0"/>
              <a:t>Discuss how to best communicate with and meet expectations of each</a:t>
            </a:r>
          </a:p>
          <a:p>
            <a:pPr>
              <a:buNone/>
            </a:pPr>
            <a:r>
              <a:rPr lang="en-US" dirty="0" smtClean="0"/>
              <a:t>   generation</a:t>
            </a:r>
          </a:p>
          <a:p>
            <a:r>
              <a:rPr lang="en-US" dirty="0" smtClean="0"/>
              <a:t>Build on the best that all four generations bring to our worlds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Break into groups according to generation…</a:t>
            </a:r>
            <a:endParaRPr lang="en-US" dirty="0"/>
          </a:p>
        </p:txBody>
      </p:sp>
      <p:sp>
        <p:nvSpPr>
          <p:cNvPr id="3" name="Content Placeholder 2"/>
          <p:cNvSpPr>
            <a:spLocks noGrp="1"/>
          </p:cNvSpPr>
          <p:nvPr>
            <p:ph idx="1"/>
          </p:nvPr>
        </p:nvSpPr>
        <p:spPr/>
        <p:txBody>
          <a:bodyPr/>
          <a:lstStyle/>
          <a:p>
            <a:r>
              <a:rPr lang="en-US" dirty="0" smtClean="0"/>
              <a:t>Please break into your respective generational groupings!</a:t>
            </a:r>
          </a:p>
          <a:p>
            <a:r>
              <a:rPr lang="en-US" dirty="0" smtClean="0"/>
              <a:t>Without Discussion please write down 3 major events that happened in society when you were 10 years old.  </a:t>
            </a:r>
          </a:p>
          <a:p>
            <a:r>
              <a:rPr lang="en-US" dirty="0" smtClean="0"/>
              <a:t>Can be national or international</a:t>
            </a:r>
          </a:p>
          <a:p>
            <a:r>
              <a:rPr lang="en-US" dirty="0" smtClean="0"/>
              <a:t>And compare with your group</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Events…</a:t>
            </a:r>
            <a:endParaRPr lang="en-US" dirty="0"/>
          </a:p>
        </p:txBody>
      </p:sp>
      <p:pic>
        <p:nvPicPr>
          <p:cNvPr id="4" name="Content Placeholder 3" descr="generation_gap2.jpg"/>
          <p:cNvPicPr>
            <a:picLocks noGrp="1" noChangeAspect="1"/>
          </p:cNvPicPr>
          <p:nvPr>
            <p:ph idx="1"/>
          </p:nvPr>
        </p:nvPicPr>
        <p:blipFill>
          <a:blip r:embed="rId3" cstate="print"/>
          <a:stretch>
            <a:fillRect/>
          </a:stretch>
        </p:blipFill>
        <p:spPr>
          <a:xfrm>
            <a:off x="2208212" y="2228850"/>
            <a:ext cx="5953125" cy="32385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Traditionalists 1932-1945</a:t>
            </a:r>
            <a:endParaRPr lang="en-US" dirty="0"/>
          </a:p>
        </p:txBody>
      </p:sp>
      <p:sp>
        <p:nvSpPr>
          <p:cNvPr id="3" name="Content Placeholder 2"/>
          <p:cNvSpPr>
            <a:spLocks noGrp="1"/>
          </p:cNvSpPr>
          <p:nvPr>
            <p:ph sz="half" idx="1"/>
          </p:nvPr>
        </p:nvSpPr>
        <p:spPr/>
        <p:txBody>
          <a:bodyPr>
            <a:normAutofit/>
          </a:bodyPr>
          <a:lstStyle/>
          <a:p>
            <a:pPr>
              <a:buNone/>
            </a:pPr>
            <a:r>
              <a:rPr lang="en-US" b="1" dirty="0" smtClean="0"/>
              <a:t>Major Events</a:t>
            </a:r>
          </a:p>
          <a:p>
            <a:r>
              <a:rPr lang="en-US" dirty="0" smtClean="0"/>
              <a:t>Depression years</a:t>
            </a:r>
          </a:p>
          <a:p>
            <a:r>
              <a:rPr lang="en-US" dirty="0" smtClean="0"/>
              <a:t>World War II</a:t>
            </a:r>
          </a:p>
          <a:p>
            <a:r>
              <a:rPr lang="en-US" dirty="0" smtClean="0"/>
              <a:t>Korean War</a:t>
            </a:r>
          </a:p>
          <a:p>
            <a:r>
              <a:rPr lang="en-US" dirty="0" smtClean="0"/>
              <a:t>Rise of labor unions</a:t>
            </a:r>
          </a:p>
          <a:p>
            <a:r>
              <a:rPr lang="en-US" dirty="0" smtClean="0"/>
              <a:t>The New Deal</a:t>
            </a:r>
            <a:endParaRPr lang="en-US" dirty="0"/>
          </a:p>
        </p:txBody>
      </p:sp>
      <p:sp>
        <p:nvSpPr>
          <p:cNvPr id="4" name="Content Placeholder 3"/>
          <p:cNvSpPr>
            <a:spLocks noGrp="1"/>
          </p:cNvSpPr>
          <p:nvPr>
            <p:ph sz="half" idx="2"/>
          </p:nvPr>
        </p:nvSpPr>
        <p:spPr/>
        <p:txBody>
          <a:bodyPr>
            <a:normAutofit/>
          </a:bodyPr>
          <a:lstStyle/>
          <a:p>
            <a:pPr>
              <a:buNone/>
            </a:pPr>
            <a:r>
              <a:rPr lang="en-US" b="1" dirty="0" smtClean="0"/>
              <a:t>Characteristics</a:t>
            </a:r>
          </a:p>
          <a:p>
            <a:r>
              <a:rPr lang="en-US" dirty="0" smtClean="0"/>
              <a:t>Strong work ethic</a:t>
            </a:r>
          </a:p>
          <a:p>
            <a:r>
              <a:rPr lang="en-US" dirty="0" smtClean="0"/>
              <a:t>Respect authority</a:t>
            </a:r>
          </a:p>
          <a:p>
            <a:r>
              <a:rPr lang="en-US" dirty="0" smtClean="0"/>
              <a:t>Economic conservatism</a:t>
            </a:r>
          </a:p>
          <a:p>
            <a:r>
              <a:rPr lang="en-US" dirty="0" smtClean="0"/>
              <a:t>Long term focus, stable</a:t>
            </a:r>
          </a:p>
          <a:p>
            <a:r>
              <a:rPr lang="en-US" dirty="0" smtClean="0"/>
              <a:t>Trust in the institution</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Baby Boomers 1946-1964</a:t>
            </a:r>
            <a:endParaRPr lang="en-US" dirty="0"/>
          </a:p>
        </p:txBody>
      </p:sp>
      <p:sp>
        <p:nvSpPr>
          <p:cNvPr id="3" name="Content Placeholder 2"/>
          <p:cNvSpPr>
            <a:spLocks noGrp="1"/>
          </p:cNvSpPr>
          <p:nvPr>
            <p:ph sz="half" idx="1"/>
          </p:nvPr>
        </p:nvSpPr>
        <p:spPr/>
        <p:txBody>
          <a:bodyPr>
            <a:normAutofit fontScale="85000" lnSpcReduction="10000"/>
          </a:bodyPr>
          <a:lstStyle/>
          <a:p>
            <a:pPr>
              <a:buNone/>
            </a:pPr>
            <a:r>
              <a:rPr lang="en-US" b="1" dirty="0" smtClean="0"/>
              <a:t>Major Events</a:t>
            </a:r>
          </a:p>
          <a:p>
            <a:r>
              <a:rPr lang="en-US" dirty="0" smtClean="0"/>
              <a:t>Cold War and Vietnam</a:t>
            </a:r>
          </a:p>
          <a:p>
            <a:r>
              <a:rPr lang="en-US" dirty="0" smtClean="0"/>
              <a:t>Landing on the Moon</a:t>
            </a:r>
          </a:p>
          <a:p>
            <a:r>
              <a:rPr lang="en-US" dirty="0" smtClean="0"/>
              <a:t>Social unrest</a:t>
            </a:r>
          </a:p>
          <a:p>
            <a:r>
              <a:rPr lang="en-US" dirty="0" smtClean="0"/>
              <a:t>Political assassinations</a:t>
            </a:r>
            <a:endParaRPr lang="en-US" dirty="0"/>
          </a:p>
        </p:txBody>
      </p:sp>
      <p:sp>
        <p:nvSpPr>
          <p:cNvPr id="4" name="Content Placeholder 3"/>
          <p:cNvSpPr>
            <a:spLocks noGrp="1"/>
          </p:cNvSpPr>
          <p:nvPr>
            <p:ph sz="half" idx="2"/>
          </p:nvPr>
        </p:nvSpPr>
        <p:spPr/>
        <p:txBody>
          <a:bodyPr>
            <a:normAutofit fontScale="85000" lnSpcReduction="10000"/>
          </a:bodyPr>
          <a:lstStyle/>
          <a:p>
            <a:pPr>
              <a:buNone/>
            </a:pPr>
            <a:r>
              <a:rPr lang="en-US" b="1" dirty="0" smtClean="0"/>
              <a:t>Characteristics</a:t>
            </a:r>
          </a:p>
          <a:p>
            <a:r>
              <a:rPr lang="en-US" dirty="0" smtClean="0"/>
              <a:t>Optimism and expansion</a:t>
            </a:r>
          </a:p>
          <a:p>
            <a:r>
              <a:rPr lang="en-US" dirty="0" smtClean="0"/>
              <a:t>Drive to succeed, competitive</a:t>
            </a:r>
          </a:p>
          <a:p>
            <a:r>
              <a:rPr lang="en-US" dirty="0" smtClean="0"/>
              <a:t>Personal growth and</a:t>
            </a:r>
          </a:p>
          <a:p>
            <a:r>
              <a:rPr lang="en-US" dirty="0" smtClean="0"/>
              <a:t>gratification</a:t>
            </a:r>
          </a:p>
          <a:p>
            <a:r>
              <a:rPr lang="en-US" dirty="0" smtClean="0"/>
              <a:t>Relationship and team focus</a:t>
            </a:r>
          </a:p>
          <a:p>
            <a:r>
              <a:rPr lang="en-US" dirty="0" smtClean="0"/>
              <a:t>Involvement</a:t>
            </a:r>
          </a:p>
          <a:p>
            <a:r>
              <a:rPr lang="en-US" dirty="0" smtClean="0"/>
              <a:t>Eager to make a difference</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 X 1965-1978</a:t>
            </a:r>
            <a:endParaRPr lang="en-US" dirty="0"/>
          </a:p>
        </p:txBody>
      </p:sp>
      <p:sp>
        <p:nvSpPr>
          <p:cNvPr id="3" name="Content Placeholder 2"/>
          <p:cNvSpPr>
            <a:spLocks noGrp="1"/>
          </p:cNvSpPr>
          <p:nvPr>
            <p:ph sz="half" idx="1"/>
          </p:nvPr>
        </p:nvSpPr>
        <p:spPr/>
        <p:txBody>
          <a:bodyPr>
            <a:normAutofit fontScale="85000" lnSpcReduction="10000"/>
          </a:bodyPr>
          <a:lstStyle/>
          <a:p>
            <a:r>
              <a:rPr lang="en-US" b="1" dirty="0" smtClean="0"/>
              <a:t>Major Events</a:t>
            </a:r>
          </a:p>
          <a:p>
            <a:r>
              <a:rPr lang="en-US" dirty="0" smtClean="0"/>
              <a:t>Massive corporate layoffs</a:t>
            </a:r>
          </a:p>
          <a:p>
            <a:r>
              <a:rPr lang="en-US" dirty="0" smtClean="0"/>
              <a:t>Shifting family dynamics</a:t>
            </a:r>
          </a:p>
          <a:p>
            <a:r>
              <a:rPr lang="en-US" dirty="0" smtClean="0"/>
              <a:t>Exxon Valdez Oil Spill</a:t>
            </a:r>
          </a:p>
          <a:p>
            <a:r>
              <a:rPr lang="en-US" dirty="0" smtClean="0"/>
              <a:t>Challenger Disaster</a:t>
            </a:r>
          </a:p>
          <a:p>
            <a:r>
              <a:rPr lang="en-US" dirty="0" smtClean="0"/>
              <a:t>Operation Desert Storm</a:t>
            </a:r>
          </a:p>
          <a:p>
            <a:r>
              <a:rPr lang="en-US" dirty="0" smtClean="0"/>
              <a:t>Iran Hostage of Americans</a:t>
            </a:r>
          </a:p>
          <a:p>
            <a:r>
              <a:rPr lang="en-US" dirty="0" smtClean="0"/>
              <a:t>Personal computers</a:t>
            </a:r>
            <a:endParaRPr lang="en-US" dirty="0"/>
          </a:p>
        </p:txBody>
      </p:sp>
      <p:sp>
        <p:nvSpPr>
          <p:cNvPr id="4" name="Content Placeholder 3"/>
          <p:cNvSpPr>
            <a:spLocks noGrp="1"/>
          </p:cNvSpPr>
          <p:nvPr>
            <p:ph sz="half" idx="2"/>
          </p:nvPr>
        </p:nvSpPr>
        <p:spPr/>
        <p:txBody>
          <a:bodyPr>
            <a:normAutofit fontScale="85000" lnSpcReduction="10000"/>
          </a:bodyPr>
          <a:lstStyle/>
          <a:p>
            <a:pPr>
              <a:buNone/>
            </a:pPr>
            <a:r>
              <a:rPr lang="en-US" b="1" dirty="0" smtClean="0"/>
              <a:t>Characteristics</a:t>
            </a:r>
          </a:p>
          <a:p>
            <a:r>
              <a:rPr lang="en-US" dirty="0" smtClean="0"/>
              <a:t>Independent and self reliant</a:t>
            </a:r>
          </a:p>
          <a:p>
            <a:r>
              <a:rPr lang="en-US" dirty="0" smtClean="0"/>
              <a:t>Pragmatic and skeptical</a:t>
            </a:r>
          </a:p>
          <a:p>
            <a:r>
              <a:rPr lang="en-US" dirty="0" smtClean="0"/>
              <a:t>Flexible and adaptable</a:t>
            </a:r>
          </a:p>
          <a:p>
            <a:r>
              <a:rPr lang="en-US" dirty="0" smtClean="0"/>
              <a:t>Entrepreneurial free lancers</a:t>
            </a:r>
          </a:p>
          <a:p>
            <a:r>
              <a:rPr lang="en-US" dirty="0" smtClean="0"/>
              <a:t>Authority based on expertise</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Millennials</a:t>
            </a:r>
            <a:r>
              <a:rPr lang="en-US" b="1" dirty="0" smtClean="0"/>
              <a:t> 1979-1989</a:t>
            </a:r>
            <a:endParaRPr lang="en-US" dirty="0"/>
          </a:p>
        </p:txBody>
      </p:sp>
      <p:sp>
        <p:nvSpPr>
          <p:cNvPr id="3" name="Content Placeholder 2"/>
          <p:cNvSpPr>
            <a:spLocks noGrp="1"/>
          </p:cNvSpPr>
          <p:nvPr>
            <p:ph sz="half" idx="1"/>
          </p:nvPr>
        </p:nvSpPr>
        <p:spPr/>
        <p:txBody>
          <a:bodyPr>
            <a:normAutofit fontScale="92500" lnSpcReduction="20000"/>
          </a:bodyPr>
          <a:lstStyle/>
          <a:p>
            <a:pPr>
              <a:buNone/>
            </a:pPr>
            <a:r>
              <a:rPr lang="en-US" b="1" dirty="0" smtClean="0"/>
              <a:t>Major Events</a:t>
            </a:r>
          </a:p>
          <a:p>
            <a:r>
              <a:rPr lang="en-US" dirty="0" smtClean="0"/>
              <a:t>Economic Boom late 1990s</a:t>
            </a:r>
          </a:p>
          <a:p>
            <a:r>
              <a:rPr lang="en-US" dirty="0" smtClean="0"/>
              <a:t>Wired, digital age</a:t>
            </a:r>
          </a:p>
          <a:p>
            <a:r>
              <a:rPr lang="en-US" dirty="0" smtClean="0"/>
              <a:t>Protective, dedicated parents</a:t>
            </a:r>
          </a:p>
          <a:p>
            <a:r>
              <a:rPr lang="en-US" dirty="0" smtClean="0"/>
              <a:t>Multi-faceted childhoods</a:t>
            </a:r>
          </a:p>
          <a:p>
            <a:r>
              <a:rPr lang="en-US" dirty="0" smtClean="0"/>
              <a:t>Increased neighborhood violence</a:t>
            </a:r>
            <a:endParaRPr lang="en-US" dirty="0"/>
          </a:p>
        </p:txBody>
      </p:sp>
      <p:sp>
        <p:nvSpPr>
          <p:cNvPr id="4" name="Content Placeholder 3"/>
          <p:cNvSpPr>
            <a:spLocks noGrp="1"/>
          </p:cNvSpPr>
          <p:nvPr>
            <p:ph sz="half" idx="2"/>
          </p:nvPr>
        </p:nvSpPr>
        <p:spPr/>
        <p:txBody>
          <a:bodyPr>
            <a:normAutofit fontScale="92500" lnSpcReduction="20000"/>
          </a:bodyPr>
          <a:lstStyle/>
          <a:p>
            <a:r>
              <a:rPr lang="en-US" b="1" dirty="0" smtClean="0"/>
              <a:t>Characteristics</a:t>
            </a:r>
          </a:p>
          <a:p>
            <a:r>
              <a:rPr lang="en-US" dirty="0" smtClean="0"/>
              <a:t>Confident and optimistic</a:t>
            </a:r>
          </a:p>
          <a:p>
            <a:r>
              <a:rPr lang="en-US" dirty="0" smtClean="0"/>
              <a:t>Global perspective</a:t>
            </a:r>
          </a:p>
          <a:p>
            <a:r>
              <a:rPr lang="en-US" dirty="0" smtClean="0"/>
              <a:t>Strong sense of morality</a:t>
            </a:r>
          </a:p>
          <a:p>
            <a:r>
              <a:rPr lang="en-US" dirty="0" smtClean="0"/>
              <a:t>Equality for everyone</a:t>
            </a:r>
          </a:p>
          <a:p>
            <a:r>
              <a:rPr lang="en-US" dirty="0" smtClean="0"/>
              <a:t>Strong bonds with peers</a:t>
            </a:r>
          </a:p>
          <a:p>
            <a:r>
              <a:rPr lang="en-US" dirty="0" smtClean="0"/>
              <a:t>Casual relationship </a:t>
            </a:r>
            <a:r>
              <a:rPr lang="en-US" dirty="0" smtClean="0"/>
              <a:t>with authority</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 of Each</a:t>
            </a:r>
            <a:endParaRPr lang="en-US" dirty="0"/>
          </a:p>
        </p:txBody>
      </p:sp>
      <p:graphicFrame>
        <p:nvGraphicFramePr>
          <p:cNvPr id="4" name="Content Placeholder 3"/>
          <p:cNvGraphicFramePr>
            <a:graphicFrameLocks noGrp="1"/>
          </p:cNvGraphicFramePr>
          <p:nvPr>
            <p:ph idx="1"/>
          </p:nvPr>
        </p:nvGraphicFramePr>
        <p:xfrm>
          <a:off x="152400" y="1371600"/>
          <a:ext cx="8839198" cy="4572000"/>
        </p:xfrm>
        <a:graphic>
          <a:graphicData uri="http://schemas.openxmlformats.org/drawingml/2006/table">
            <a:tbl>
              <a:tblPr firstRow="1" bandRow="1">
                <a:tableStyleId>{5C22544A-7EE6-4342-B048-85BDC9FD1C3A}</a:tableStyleId>
              </a:tblPr>
              <a:tblGrid>
                <a:gridCol w="2015589"/>
                <a:gridCol w="1847623"/>
                <a:gridCol w="1623188"/>
                <a:gridCol w="1584958"/>
                <a:gridCol w="1767840"/>
              </a:tblGrid>
              <a:tr h="370840">
                <a:tc>
                  <a:txBody>
                    <a:bodyPr/>
                    <a:lstStyle/>
                    <a:p>
                      <a:endParaRPr lang="en-US" dirty="0" smtClean="0"/>
                    </a:p>
                    <a:p>
                      <a:endParaRPr lang="en-US" dirty="0"/>
                    </a:p>
                  </a:txBody>
                  <a:tcPr/>
                </a:tc>
                <a:tc>
                  <a:txBody>
                    <a:bodyPr/>
                    <a:lstStyle/>
                    <a:p>
                      <a:r>
                        <a:rPr lang="en-US" sz="1600" dirty="0" smtClean="0"/>
                        <a:t>Traditionalists</a:t>
                      </a:r>
                      <a:endParaRPr lang="en-US" sz="1600" dirty="0"/>
                    </a:p>
                  </a:txBody>
                  <a:tcPr/>
                </a:tc>
                <a:tc>
                  <a:txBody>
                    <a:bodyPr/>
                    <a:lstStyle/>
                    <a:p>
                      <a:r>
                        <a:rPr lang="en-US" dirty="0" smtClean="0"/>
                        <a:t>Boomers</a:t>
                      </a:r>
                      <a:r>
                        <a:rPr lang="en-US" baseline="0" dirty="0" smtClean="0"/>
                        <a:t> </a:t>
                      </a:r>
                      <a:endParaRPr lang="en-US" dirty="0"/>
                    </a:p>
                  </a:txBody>
                  <a:tcPr/>
                </a:tc>
                <a:tc>
                  <a:txBody>
                    <a:bodyPr/>
                    <a:lstStyle/>
                    <a:p>
                      <a:r>
                        <a:rPr lang="en-US" dirty="0" err="1" smtClean="0"/>
                        <a:t>Xer’s</a:t>
                      </a:r>
                      <a:endParaRPr lang="en-US" dirty="0"/>
                    </a:p>
                  </a:txBody>
                  <a:tcPr/>
                </a:tc>
                <a:tc>
                  <a:txBody>
                    <a:bodyPr/>
                    <a:lstStyle/>
                    <a:p>
                      <a:r>
                        <a:rPr lang="en-US" dirty="0" smtClean="0"/>
                        <a:t>Gen</a:t>
                      </a:r>
                      <a:r>
                        <a:rPr lang="en-US" baseline="0" dirty="0" smtClean="0"/>
                        <a:t> Y</a:t>
                      </a:r>
                      <a:endParaRPr lang="en-US" dirty="0"/>
                    </a:p>
                  </a:txBody>
                  <a:tcPr/>
                </a:tc>
              </a:tr>
              <a:tr h="370840">
                <a:tc>
                  <a:txBody>
                    <a:bodyPr/>
                    <a:lstStyle/>
                    <a:p>
                      <a:endParaRPr lang="en-US" b="1" dirty="0" smtClean="0"/>
                    </a:p>
                    <a:p>
                      <a:r>
                        <a:rPr lang="en-US" b="1" dirty="0" smtClean="0"/>
                        <a:t>Strategy         </a:t>
                      </a:r>
                    </a:p>
                    <a:p>
                      <a:endParaRPr lang="en-US" b="1" dirty="0"/>
                    </a:p>
                  </a:txBody>
                  <a:tcPr>
                    <a:solidFill>
                      <a:schemeClr val="accent1"/>
                    </a:solidFill>
                  </a:tcPr>
                </a:tc>
                <a:tc>
                  <a:txBody>
                    <a:bodyPr/>
                    <a:lstStyle/>
                    <a:p>
                      <a:endParaRPr lang="en-US" dirty="0" smtClean="0"/>
                    </a:p>
                    <a:p>
                      <a:r>
                        <a:rPr lang="en-US" dirty="0" smtClean="0"/>
                        <a:t>Acceptance</a:t>
                      </a:r>
                      <a:endParaRPr lang="en-US" dirty="0"/>
                    </a:p>
                  </a:txBody>
                  <a:tcPr/>
                </a:tc>
                <a:tc>
                  <a:txBody>
                    <a:bodyPr/>
                    <a:lstStyle/>
                    <a:p>
                      <a:endParaRPr lang="en-US" dirty="0" smtClean="0"/>
                    </a:p>
                    <a:p>
                      <a:r>
                        <a:rPr lang="en-US" dirty="0" smtClean="0"/>
                        <a:t>Visionary</a:t>
                      </a:r>
                      <a:endParaRPr lang="en-US" dirty="0"/>
                    </a:p>
                  </a:txBody>
                  <a:tcPr/>
                </a:tc>
                <a:tc>
                  <a:txBody>
                    <a:bodyPr/>
                    <a:lstStyle/>
                    <a:p>
                      <a:endParaRPr lang="en-US" dirty="0" smtClean="0"/>
                    </a:p>
                    <a:p>
                      <a:r>
                        <a:rPr lang="en-US" dirty="0" smtClean="0"/>
                        <a:t>Applicability</a:t>
                      </a:r>
                      <a:endParaRPr lang="en-US" dirty="0"/>
                    </a:p>
                  </a:txBody>
                  <a:tcPr/>
                </a:tc>
                <a:tc>
                  <a:txBody>
                    <a:bodyPr/>
                    <a:lstStyle/>
                    <a:p>
                      <a:endParaRPr lang="en-US" dirty="0" smtClean="0"/>
                    </a:p>
                    <a:p>
                      <a:r>
                        <a:rPr lang="en-US" dirty="0" smtClean="0"/>
                        <a:t>Support</a:t>
                      </a:r>
                      <a:endParaRPr lang="en-US" dirty="0"/>
                    </a:p>
                  </a:txBody>
                  <a:tcPr/>
                </a:tc>
              </a:tr>
              <a:tr h="370840">
                <a:tc>
                  <a:txBody>
                    <a:bodyPr/>
                    <a:lstStyle/>
                    <a:p>
                      <a:endParaRPr lang="en-US" b="1" dirty="0" smtClean="0"/>
                    </a:p>
                    <a:p>
                      <a:r>
                        <a:rPr lang="en-US" b="1" dirty="0" smtClean="0"/>
                        <a:t>Change</a:t>
                      </a:r>
                    </a:p>
                    <a:p>
                      <a:endParaRPr lang="en-US" b="1" dirty="0"/>
                    </a:p>
                  </a:txBody>
                  <a:tcPr>
                    <a:solidFill>
                      <a:schemeClr val="accent1"/>
                    </a:solidFill>
                  </a:tcPr>
                </a:tc>
                <a:tc>
                  <a:txBody>
                    <a:bodyPr/>
                    <a:lstStyle/>
                    <a:p>
                      <a:endParaRPr lang="en-US" dirty="0" smtClean="0"/>
                    </a:p>
                    <a:p>
                      <a:r>
                        <a:rPr lang="en-US" dirty="0" smtClean="0"/>
                        <a:t>Follow Requests</a:t>
                      </a:r>
                      <a:endParaRPr lang="en-US" dirty="0"/>
                    </a:p>
                  </a:txBody>
                  <a:tcPr/>
                </a:tc>
                <a:tc>
                  <a:txBody>
                    <a:bodyPr/>
                    <a:lstStyle/>
                    <a:p>
                      <a:endParaRPr lang="en-US" dirty="0" smtClean="0"/>
                    </a:p>
                    <a:p>
                      <a:r>
                        <a:rPr lang="en-US" dirty="0" smtClean="0"/>
                        <a:t>Ideas</a:t>
                      </a:r>
                      <a:endParaRPr lang="en-US" dirty="0"/>
                    </a:p>
                  </a:txBody>
                  <a:tcPr/>
                </a:tc>
                <a:tc>
                  <a:txBody>
                    <a:bodyPr/>
                    <a:lstStyle/>
                    <a:p>
                      <a:endParaRPr lang="en-US" dirty="0" smtClean="0"/>
                    </a:p>
                    <a:p>
                      <a:r>
                        <a:rPr lang="en-US" dirty="0" smtClean="0"/>
                        <a:t>Project Excellence</a:t>
                      </a:r>
                      <a:endParaRPr lang="en-US" dirty="0"/>
                    </a:p>
                  </a:txBody>
                  <a:tcPr/>
                </a:tc>
                <a:tc>
                  <a:txBody>
                    <a:bodyPr/>
                    <a:lstStyle/>
                    <a:p>
                      <a:endParaRPr lang="en-US" dirty="0" smtClean="0"/>
                    </a:p>
                    <a:p>
                      <a:r>
                        <a:rPr lang="en-US" dirty="0" smtClean="0"/>
                        <a:t>Participation</a:t>
                      </a:r>
                      <a:endParaRPr lang="en-US" dirty="0"/>
                    </a:p>
                  </a:txBody>
                  <a:tcPr/>
                </a:tc>
              </a:tr>
              <a:tr h="370840">
                <a:tc>
                  <a:txBody>
                    <a:bodyPr/>
                    <a:lstStyle/>
                    <a:p>
                      <a:endParaRPr lang="en-US" b="1" dirty="0" smtClean="0"/>
                    </a:p>
                    <a:p>
                      <a:r>
                        <a:rPr lang="en-US" b="1" dirty="0" smtClean="0"/>
                        <a:t>Transition</a:t>
                      </a:r>
                    </a:p>
                    <a:p>
                      <a:endParaRPr lang="en-US" b="1" dirty="0"/>
                    </a:p>
                  </a:txBody>
                  <a:tcPr>
                    <a:solidFill>
                      <a:schemeClr val="accent1"/>
                    </a:solidFill>
                  </a:tcPr>
                </a:tc>
                <a:tc>
                  <a:txBody>
                    <a:bodyPr/>
                    <a:lstStyle/>
                    <a:p>
                      <a:endParaRPr lang="en-US" dirty="0" smtClean="0"/>
                    </a:p>
                    <a:p>
                      <a:r>
                        <a:rPr lang="en-US" dirty="0" smtClean="0"/>
                        <a:t>Storytelling</a:t>
                      </a:r>
                      <a:endParaRPr lang="en-US" dirty="0"/>
                    </a:p>
                  </a:txBody>
                  <a:tcPr/>
                </a:tc>
                <a:tc>
                  <a:txBody>
                    <a:bodyPr/>
                    <a:lstStyle/>
                    <a:p>
                      <a:endParaRPr lang="en-US" dirty="0" smtClean="0"/>
                    </a:p>
                    <a:p>
                      <a:r>
                        <a:rPr lang="en-US" dirty="0" smtClean="0"/>
                        <a:t>Bringing Everyone Along</a:t>
                      </a:r>
                      <a:endParaRPr lang="en-US" dirty="0"/>
                    </a:p>
                  </a:txBody>
                  <a:tcPr/>
                </a:tc>
                <a:tc>
                  <a:txBody>
                    <a:bodyPr/>
                    <a:lstStyle/>
                    <a:p>
                      <a:endParaRPr lang="en-US" dirty="0" smtClean="0"/>
                    </a:p>
                    <a:p>
                      <a:r>
                        <a:rPr lang="en-US" dirty="0" smtClean="0"/>
                        <a:t>Creativity</a:t>
                      </a:r>
                      <a:endParaRPr lang="en-US" dirty="0"/>
                    </a:p>
                  </a:txBody>
                  <a:tcPr/>
                </a:tc>
                <a:tc>
                  <a:txBody>
                    <a:bodyPr/>
                    <a:lstStyle/>
                    <a:p>
                      <a:endParaRPr lang="en-US" dirty="0" smtClean="0"/>
                    </a:p>
                    <a:p>
                      <a:r>
                        <a:rPr lang="en-US" dirty="0" smtClean="0"/>
                        <a:t>Willingness</a:t>
                      </a:r>
                      <a:endParaRPr lang="en-US" dirty="0"/>
                    </a:p>
                  </a:txBody>
                  <a:tcPr/>
                </a:tc>
              </a:tr>
              <a:tr h="370840">
                <a:tc>
                  <a:txBody>
                    <a:bodyPr/>
                    <a:lstStyle/>
                    <a:p>
                      <a:endParaRPr lang="en-US" sz="1200" b="1" dirty="0" smtClean="0"/>
                    </a:p>
                    <a:p>
                      <a:r>
                        <a:rPr lang="en-US" sz="1800" b="1" dirty="0" smtClean="0"/>
                        <a:t>Communication</a:t>
                      </a:r>
                    </a:p>
                    <a:p>
                      <a:endParaRPr lang="en-US" b="1" dirty="0"/>
                    </a:p>
                  </a:txBody>
                  <a:tcPr>
                    <a:solidFill>
                      <a:schemeClr val="accent1"/>
                    </a:solidFill>
                  </a:tcPr>
                </a:tc>
                <a:tc>
                  <a:txBody>
                    <a:bodyPr/>
                    <a:lstStyle/>
                    <a:p>
                      <a:endParaRPr lang="en-US" dirty="0" smtClean="0"/>
                    </a:p>
                    <a:p>
                      <a:r>
                        <a:rPr lang="en-US" dirty="0" smtClean="0"/>
                        <a:t>Listen </a:t>
                      </a:r>
                      <a:endParaRPr lang="en-US" dirty="0"/>
                    </a:p>
                  </a:txBody>
                  <a:tcPr/>
                </a:tc>
                <a:tc>
                  <a:txBody>
                    <a:bodyPr/>
                    <a:lstStyle/>
                    <a:p>
                      <a:endParaRPr lang="en-US" dirty="0" smtClean="0"/>
                    </a:p>
                    <a:p>
                      <a:r>
                        <a:rPr lang="en-US" dirty="0" smtClean="0"/>
                        <a:t>Involvement</a:t>
                      </a:r>
                      <a:r>
                        <a:rPr lang="en-US" baseline="0" dirty="0" smtClean="0"/>
                        <a:t> </a:t>
                      </a:r>
                    </a:p>
                    <a:p>
                      <a:endParaRPr lang="en-US" dirty="0"/>
                    </a:p>
                  </a:txBody>
                  <a:tcPr/>
                </a:tc>
                <a:tc>
                  <a:txBody>
                    <a:bodyPr/>
                    <a:lstStyle/>
                    <a:p>
                      <a:endParaRPr lang="en-US" dirty="0" smtClean="0"/>
                    </a:p>
                    <a:p>
                      <a:r>
                        <a:rPr lang="en-US" dirty="0" smtClean="0"/>
                        <a:t>Act On</a:t>
                      </a:r>
                      <a:endParaRPr lang="en-US" dirty="0"/>
                    </a:p>
                  </a:txBody>
                  <a:tcPr/>
                </a:tc>
                <a:tc>
                  <a:txBody>
                    <a:bodyPr/>
                    <a:lstStyle/>
                    <a:p>
                      <a:endParaRPr lang="en-US" dirty="0" smtClean="0"/>
                    </a:p>
                    <a:p>
                      <a:r>
                        <a:rPr lang="en-US" dirty="0" smtClean="0"/>
                        <a:t>Learn</a:t>
                      </a:r>
                      <a:endParaRPr lang="en-US" dirty="0"/>
                    </a:p>
                  </a:txBody>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7498080" cy="1143000"/>
          </a:xfrm>
        </p:spPr>
        <p:txBody>
          <a:bodyPr>
            <a:normAutofit fontScale="90000"/>
          </a:bodyPr>
          <a:lstStyle/>
          <a:p>
            <a:r>
              <a:rPr lang="en-US" b="1" dirty="0" smtClean="0"/>
              <a:t>Group Thought Provokers…</a:t>
            </a:r>
            <a:br>
              <a:rPr lang="en-US" b="1" dirty="0" smtClean="0"/>
            </a:b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What concerns you most about the other</a:t>
            </a:r>
          </a:p>
          <a:p>
            <a:pPr>
              <a:buNone/>
            </a:pPr>
            <a:r>
              <a:rPr lang="en-US" dirty="0" smtClean="0"/>
              <a:t>   generations?</a:t>
            </a:r>
          </a:p>
          <a:p>
            <a:r>
              <a:rPr lang="en-US" dirty="0" smtClean="0"/>
              <a:t>What do you admire most about the other generations?</a:t>
            </a:r>
          </a:p>
          <a:p>
            <a:r>
              <a:rPr lang="en-US" dirty="0" smtClean="0"/>
              <a:t>What bothers you about your own generation?</a:t>
            </a:r>
          </a:p>
          <a:p>
            <a:r>
              <a:rPr lang="en-US" dirty="0" smtClean="0"/>
              <a:t>What legacy would you like your generation to leave?</a:t>
            </a:r>
          </a:p>
          <a:p>
            <a:r>
              <a:rPr lang="en-US" dirty="0" smtClean="0"/>
              <a:t>What is one action you will do in regards to bridging the generation gap at the college?</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share the last question</a:t>
            </a:r>
            <a:endParaRPr lang="en-US" dirty="0"/>
          </a:p>
        </p:txBody>
      </p:sp>
      <p:sp>
        <p:nvSpPr>
          <p:cNvPr id="3" name="Content Placeholder 2"/>
          <p:cNvSpPr>
            <a:spLocks noGrp="1"/>
          </p:cNvSpPr>
          <p:nvPr>
            <p:ph idx="1"/>
          </p:nvPr>
        </p:nvSpPr>
        <p:spPr/>
        <p:txBody>
          <a:bodyPr/>
          <a:lstStyle/>
          <a:p>
            <a:r>
              <a:rPr lang="en-US" dirty="0" smtClean="0"/>
              <a:t>What is one action you will do in regards to bridging the generation gap at the college?</a:t>
            </a:r>
          </a:p>
          <a:p>
            <a:r>
              <a:rPr lang="en-US" dirty="0" smtClean="0"/>
              <a:t>Let’s start with the traditionalists at each campus and work down from there…</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hlinkClick r:id="rId2"/>
              </a:rPr>
              <a:t>http://www.youtube.com/watch?v=dGCJ46vyR9o&amp;feature=player_embedded</a:t>
            </a:r>
            <a:endParaRPr lang="en-US" dirty="0" smtClean="0"/>
          </a:p>
          <a:p>
            <a:pPr>
              <a:buNone/>
            </a:pPr>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1417638"/>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dirty="0" smtClean="0"/>
              <a:t>Generations Clash </a:t>
            </a:r>
            <a:r>
              <a:rPr lang="en-US" b="1" dirty="0" smtClean="0"/>
              <a:t/>
            </a:r>
            <a:br>
              <a:rPr lang="en-US" b="1" dirty="0" smtClean="0"/>
            </a:br>
            <a:r>
              <a:rPr lang="en-US" b="1" dirty="0" smtClean="0"/>
              <a:t/>
            </a:r>
            <a:br>
              <a:rPr lang="en-US" b="1" dirty="0" smtClean="0"/>
            </a:br>
            <a:r>
              <a:rPr lang="en-US" b="1" dirty="0" smtClean="0"/>
              <a:t/>
            </a:r>
            <a:br>
              <a:rPr lang="en-US" b="1" dirty="0" smtClean="0"/>
            </a:br>
            <a:endParaRPr lang="en-US" dirty="0"/>
          </a:p>
        </p:txBody>
      </p:sp>
      <p:sp>
        <p:nvSpPr>
          <p:cNvPr id="3" name="Content Placeholder 2"/>
          <p:cNvSpPr>
            <a:spLocks noGrp="1"/>
          </p:cNvSpPr>
          <p:nvPr>
            <p:ph idx="1"/>
          </p:nvPr>
        </p:nvSpPr>
        <p:spPr/>
        <p:txBody>
          <a:bodyPr>
            <a:normAutofit/>
          </a:bodyPr>
          <a:lstStyle/>
          <a:p>
            <a:r>
              <a:rPr lang="en-US" dirty="0" smtClean="0"/>
              <a:t>Shift of leadership paradigm</a:t>
            </a:r>
          </a:p>
          <a:p>
            <a:r>
              <a:rPr lang="en-US" dirty="0" smtClean="0"/>
              <a:t>Challenges facing colleges to attract and retain employees &amp; students</a:t>
            </a:r>
          </a:p>
          <a:p>
            <a:r>
              <a:rPr lang="en-US" dirty="0" smtClean="0"/>
              <a:t>Pace of global change</a:t>
            </a:r>
          </a:p>
          <a:p>
            <a:r>
              <a:rPr lang="en-US" dirty="0" smtClean="0"/>
              <a:t>Current success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Generation 101</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Demographics: the ebb and flow of birth rates</a:t>
            </a:r>
          </a:p>
          <a:p>
            <a:r>
              <a:rPr lang="en-US" dirty="0" smtClean="0"/>
              <a:t>What shapes us:</a:t>
            </a:r>
          </a:p>
          <a:p>
            <a:pPr lvl="1"/>
            <a:r>
              <a:rPr lang="en-US" dirty="0" smtClean="0"/>
              <a:t>Our culture</a:t>
            </a:r>
          </a:p>
          <a:p>
            <a:pPr lvl="1"/>
            <a:r>
              <a:rPr lang="en-US" dirty="0" smtClean="0"/>
              <a:t>Our personal life events</a:t>
            </a:r>
          </a:p>
          <a:p>
            <a:pPr lvl="1"/>
            <a:r>
              <a:rPr lang="en-US" dirty="0" smtClean="0"/>
              <a:t>The generation in which we are born	</a:t>
            </a:r>
          </a:p>
          <a:p>
            <a:pPr lvl="1"/>
            <a:r>
              <a:rPr lang="en-US" dirty="0" smtClean="0"/>
              <a:t>Our formative and coming of age years</a:t>
            </a:r>
          </a:p>
          <a:p>
            <a:pPr lvl="1"/>
            <a:r>
              <a:rPr lang="en-US" dirty="0" smtClean="0"/>
              <a:t>Common sense making of economic factors,</a:t>
            </a:r>
          </a:p>
          <a:p>
            <a:pPr lvl="1"/>
            <a:r>
              <a:rPr lang="en-US" dirty="0" smtClean="0"/>
              <a:t>Heroes, villains, world events and politics</a:t>
            </a:r>
          </a:p>
          <a:p>
            <a:r>
              <a:rPr lang="en-US" dirty="0" smtClean="0"/>
              <a:t>Topic of diversity</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230382" y="381000"/>
            <a:ext cx="7685018" cy="5943600"/>
          </a:xfrm>
          <a:prstGeom prst="rect">
            <a:avLst/>
          </a:prstGeom>
          <a:ln w="38100" cap="sq">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Rectangle 1"/>
          <p:cNvSpPr/>
          <p:nvPr/>
        </p:nvSpPr>
        <p:spPr>
          <a:xfrm>
            <a:off x="1518102" y="1983299"/>
            <a:ext cx="6711498" cy="2862322"/>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gn="ctr"/>
            <a:r>
              <a:rPr lang="en-US" sz="3600" b="1" spc="150" dirty="0" smtClean="0">
                <a:ln w="11430"/>
                <a:solidFill>
                  <a:srgbClr val="F8F8F8"/>
                </a:solidFill>
                <a:effectLst>
                  <a:outerShdw blurRad="25400" algn="tl" rotWithShape="0">
                    <a:srgbClr val="000000">
                      <a:alpha val="43000"/>
                    </a:srgbClr>
                  </a:outerShdw>
                </a:effectLst>
              </a:rPr>
              <a:t>  </a:t>
            </a:r>
            <a:r>
              <a:rPr lang="en-US"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“People </a:t>
            </a:r>
            <a:r>
              <a:rPr lang="en-US"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resemble their times </a:t>
            </a:r>
            <a:r>
              <a:rPr lang="en-US"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and their peers more </a:t>
            </a:r>
            <a:r>
              <a:rPr lang="en-US"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than they resemble their </a:t>
            </a:r>
            <a:r>
              <a:rPr lang="en-US"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parents.”</a:t>
            </a:r>
            <a:endParaRPr lang="en-US"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lgn="ctr"/>
            <a:r>
              <a:rPr lang="en-US"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Alan Foote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jpg"/>
          <p:cNvPicPr>
            <a:picLocks noChangeAspect="1"/>
          </p:cNvPicPr>
          <p:nvPr/>
        </p:nvPicPr>
        <p:blipFill>
          <a:blip r:embed="rId2" cstate="print"/>
          <a:stretch>
            <a:fillRect/>
          </a:stretch>
        </p:blipFill>
        <p:spPr>
          <a:xfrm>
            <a:off x="571500" y="0"/>
            <a:ext cx="8572500" cy="6858000"/>
          </a:xfrm>
          <a:prstGeom prst="rect">
            <a:avLst/>
          </a:prstGeom>
        </p:spPr>
      </p:pic>
      <p:graphicFrame>
        <p:nvGraphicFramePr>
          <p:cNvPr id="3" name="Diagram 2"/>
          <p:cNvGraphicFramePr/>
          <p:nvPr/>
        </p:nvGraphicFramePr>
        <p:xfrm>
          <a:off x="1524000" y="1397000"/>
          <a:ext cx="6096000" cy="408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M__Documents and Settings_piries_Local Settings_Temporary Internet Files_Content.bmp"/>
          <p:cNvPicPr>
            <a:picLocks noChangeAspect="1"/>
          </p:cNvPicPr>
          <p:nvPr/>
        </p:nvPicPr>
        <p:blipFill>
          <a:blip r:embed="rId8" cstate="print"/>
          <a:stretch>
            <a:fillRect/>
          </a:stretch>
        </p:blipFill>
        <p:spPr>
          <a:xfrm>
            <a:off x="3429000" y="2895600"/>
            <a:ext cx="2362200" cy="1143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jpg"/>
          <p:cNvPicPr>
            <a:picLocks noChangeAspect="1"/>
          </p:cNvPicPr>
          <p:nvPr/>
        </p:nvPicPr>
        <p:blipFill>
          <a:blip r:embed="rId2" cstate="print"/>
          <a:stretch>
            <a:fillRect/>
          </a:stretch>
        </p:blipFill>
        <p:spPr>
          <a:xfrm>
            <a:off x="571500" y="0"/>
            <a:ext cx="8572500" cy="6858000"/>
          </a:xfrm>
          <a:prstGeom prst="rect">
            <a:avLst/>
          </a:prstGeom>
        </p:spPr>
      </p:pic>
      <p:graphicFrame>
        <p:nvGraphicFramePr>
          <p:cNvPr id="3" name="Chart 2"/>
          <p:cNvGraphicFramePr/>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4724400" y="1600200"/>
            <a:ext cx="3810000" cy="298132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Title 1"/>
          <p:cNvSpPr>
            <a:spLocks noGrp="1"/>
          </p:cNvSpPr>
          <p:nvPr>
            <p:ph type="title"/>
          </p:nvPr>
        </p:nvSpPr>
        <p:spPr/>
        <p:txBody>
          <a:bodyPr/>
          <a:lstStyle/>
          <a:p>
            <a:r>
              <a:rPr lang="en-US" dirty="0" smtClean="0"/>
              <a:t>Traditionalists</a:t>
            </a:r>
            <a:endParaRPr lang="en-US" dirty="0"/>
          </a:p>
        </p:txBody>
      </p:sp>
      <p:pic>
        <p:nvPicPr>
          <p:cNvPr id="2053" name="Picture 5"/>
          <p:cNvPicPr>
            <a:picLocks noChangeAspect="1" noChangeArrowheads="1"/>
          </p:cNvPicPr>
          <p:nvPr/>
        </p:nvPicPr>
        <p:blipFill>
          <a:blip r:embed="rId3" cstate="print"/>
          <a:srcRect/>
          <a:stretch>
            <a:fillRect/>
          </a:stretch>
        </p:blipFill>
        <p:spPr bwMode="auto">
          <a:xfrm>
            <a:off x="1600200" y="2286000"/>
            <a:ext cx="3286125" cy="3959187"/>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Work First</a:t>
            </a:r>
            <a:br>
              <a:rPr lang="en-US" b="1" dirty="0" smtClean="0"/>
            </a:br>
            <a:r>
              <a:rPr lang="en-US" b="1" dirty="0" smtClean="0"/>
              <a:t>Career = Opportunity</a:t>
            </a:r>
            <a:endParaRPr lang="en-US" dirty="0"/>
          </a:p>
        </p:txBody>
      </p:sp>
      <p:sp>
        <p:nvSpPr>
          <p:cNvPr id="3" name="Content Placeholder 2"/>
          <p:cNvSpPr>
            <a:spLocks noGrp="1"/>
          </p:cNvSpPr>
          <p:nvPr>
            <p:ph idx="1"/>
          </p:nvPr>
        </p:nvSpPr>
        <p:spPr/>
        <p:txBody>
          <a:bodyPr>
            <a:normAutofit/>
          </a:bodyPr>
          <a:lstStyle/>
          <a:p>
            <a:r>
              <a:rPr lang="en-US" dirty="0" smtClean="0"/>
              <a:t>Comfortable with command and control leadership</a:t>
            </a:r>
          </a:p>
          <a:p>
            <a:r>
              <a:rPr lang="en-US" dirty="0" smtClean="0"/>
              <a:t>Work and family are kept separate</a:t>
            </a:r>
          </a:p>
          <a:p>
            <a:r>
              <a:rPr lang="en-US" dirty="0" smtClean="0"/>
              <a:t>Advancement based on tenure ladder</a:t>
            </a:r>
          </a:p>
          <a:p>
            <a:r>
              <a:rPr lang="en-US" dirty="0" smtClean="0"/>
              <a:t>Like consistency and uniformity</a:t>
            </a:r>
          </a:p>
          <a:p>
            <a:r>
              <a:rPr lang="en-US" dirty="0" smtClean="0"/>
              <a:t>Future should be extension of the past</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560</TotalTime>
  <Words>1024</Words>
  <Application>Microsoft Office PowerPoint</Application>
  <PresentationFormat>On-screen Show (4:3)</PresentationFormat>
  <Paragraphs>284</Paragraphs>
  <Slides>29</Slides>
  <Notes>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Solstice</vt:lpstr>
      <vt:lpstr>Relating &amp; Communicating</vt:lpstr>
      <vt:lpstr>How Do we Relate?  </vt:lpstr>
      <vt:lpstr>   Generations Clash    </vt:lpstr>
      <vt:lpstr>Generation 101</vt:lpstr>
      <vt:lpstr>Slide 5</vt:lpstr>
      <vt:lpstr>Slide 6</vt:lpstr>
      <vt:lpstr>Slide 7</vt:lpstr>
      <vt:lpstr>Traditionalists</vt:lpstr>
      <vt:lpstr>Work First Career = Opportunity</vt:lpstr>
      <vt:lpstr>What Others are Saying…</vt:lpstr>
      <vt:lpstr>Baby Boomers </vt:lpstr>
      <vt:lpstr>Live to Work Career = Self Worth </vt:lpstr>
      <vt:lpstr>What Others are Saying…</vt:lpstr>
      <vt:lpstr>Generation X</vt:lpstr>
      <vt:lpstr>Work to Live Career = One Part of Me </vt:lpstr>
      <vt:lpstr>What Others are Saying…</vt:lpstr>
      <vt:lpstr>Millennials </vt:lpstr>
      <vt:lpstr>Live then Work Career = Add Value</vt:lpstr>
      <vt:lpstr>What Others are Saying…</vt:lpstr>
      <vt:lpstr>Break into groups according to generation…</vt:lpstr>
      <vt:lpstr>Comparing Events…</vt:lpstr>
      <vt:lpstr>Traditionalists 1932-1945</vt:lpstr>
      <vt:lpstr>Baby Boomers 1946-1964</vt:lpstr>
      <vt:lpstr>Gen X 1965-1978</vt:lpstr>
      <vt:lpstr>Millennials 1979-1989</vt:lpstr>
      <vt:lpstr>Strengths of Each</vt:lpstr>
      <vt:lpstr>Group Thought Provokers… </vt:lpstr>
      <vt:lpstr>Let’s share the last question</vt:lpstr>
      <vt:lpstr> </vt:lpstr>
    </vt:vector>
  </TitlesOfParts>
  <Company>Northern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Generational Diversity </dc:title>
  <dc:creator>Administrator</dc:creator>
  <cp:lastModifiedBy>master</cp:lastModifiedBy>
  <cp:revision>97</cp:revision>
  <dcterms:created xsi:type="dcterms:W3CDTF">2010-06-02T15:08:30Z</dcterms:created>
  <dcterms:modified xsi:type="dcterms:W3CDTF">2010-06-09T01:30:48Z</dcterms:modified>
</cp:coreProperties>
</file>